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5"/>
  </p:notesMasterIdLst>
  <p:handoutMasterIdLst>
    <p:handoutMasterId r:id="rId16"/>
  </p:handoutMasterIdLst>
  <p:sldIdLst>
    <p:sldId id="256" r:id="rId5"/>
    <p:sldId id="257" r:id="rId6"/>
    <p:sldId id="258" r:id="rId7"/>
    <p:sldId id="271" r:id="rId8"/>
    <p:sldId id="272" r:id="rId9"/>
    <p:sldId id="273" r:id="rId10"/>
    <p:sldId id="274" r:id="rId11"/>
    <p:sldId id="276" r:id="rId12"/>
    <p:sldId id="275" r:id="rId13"/>
    <p:sldId id="265" r:id="rId14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7" orient="horz" pos="2500" userDrawn="1">
          <p15:clr>
            <a:srgbClr val="A4A3A4"/>
          </p15:clr>
        </p15:guide>
        <p15:guide id="8" pos="495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F1E4"/>
    <a:srgbClr val="B8D3E8"/>
    <a:srgbClr val="197DCE"/>
    <a:srgbClr val="BC7FBB"/>
    <a:srgbClr val="7FC6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284E427A-3D55-4303-BF80-6455036E1DE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291" autoAdjust="0"/>
  </p:normalViewPr>
  <p:slideViewPr>
    <p:cSldViewPr snapToGrid="0" showGuides="1">
      <p:cViewPr varScale="1">
        <p:scale>
          <a:sx n="63" d="100"/>
          <a:sy n="63" d="100"/>
        </p:scale>
        <p:origin x="804" y="56"/>
      </p:cViewPr>
      <p:guideLst>
        <p:guide pos="3840"/>
        <p:guide orient="horz" pos="2500"/>
        <p:guide pos="4951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8" d="100"/>
          <a:sy n="58" d="100"/>
        </p:scale>
        <p:origin x="2965" y="4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08B8B31-1CFE-4A78-A796-40061C1B298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F5D168-A009-4B34-B08F-277E0D6ABD9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D47A4C-1800-412B-9042-C93F1924AECC}" type="datetimeFigureOut">
              <a:rPr lang="en-US" smtClean="0"/>
              <a:t>2/19/2023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0C826E-30C5-4DD2-97CD-F700F8EBBFC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1BE32A-EDDE-428D-8FA7-84F681D978C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81FD62-43B6-432F-96E1-BCDE3916E10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93833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00EB3D-2307-4317-8A1D-B47FA45245F0}" type="datetimeFigureOut">
              <a:rPr lang="en-US" noProof="0" smtClean="0"/>
              <a:t>2/19/2023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D78A92-0141-4330-8F3E-FAADFAC23844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488877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D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descr="View of a mountain range">
            <a:extLst>
              <a:ext uri="{FF2B5EF4-FFF2-40B4-BE49-F238E27FC236}">
                <a16:creationId xmlns:a16="http://schemas.microsoft.com/office/drawing/2014/main" id="{1DAC5403-E1D0-4032-A9FE-410B2982643C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46C517-01CF-4924-81A5-DAD4CE0BFA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70000"/>
                </a:schemeClr>
              </a:gs>
              <a:gs pos="100000">
                <a:schemeClr val="accent3">
                  <a:alpha val="7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21" name="Text Placeholder 26">
            <a:extLst>
              <a:ext uri="{FF2B5EF4-FFF2-40B4-BE49-F238E27FC236}">
                <a16:creationId xmlns:a16="http://schemas.microsoft.com/office/drawing/2014/main" id="{E013E669-E15F-4096-81CC-6637C4A9F9E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912235" y="1680191"/>
            <a:ext cx="4367531" cy="324417"/>
          </a:xfrm>
        </p:spPr>
        <p:txBody>
          <a:bodyPr>
            <a:noAutofit/>
          </a:bodyPr>
          <a:lstStyle>
            <a:lvl1pPr marL="0" indent="0" algn="ctr">
              <a:buNone/>
              <a:defRPr sz="2000" b="1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20XX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37021" y="2107415"/>
            <a:ext cx="10117959" cy="2281355"/>
          </a:xfrm>
        </p:spPr>
        <p:txBody>
          <a:bodyPr>
            <a:noAutofit/>
          </a:bodyPr>
          <a:lstStyle>
            <a:lvl1pPr algn="ctr">
              <a:defRPr sz="8000"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PRESENTATION</a:t>
            </a:r>
            <a:br>
              <a:rPr lang="en-US" noProof="0"/>
            </a:br>
            <a:r>
              <a:rPr lang="en-US" noProof="0"/>
              <a:t>TITLE</a:t>
            </a:r>
          </a:p>
        </p:txBody>
      </p:sp>
      <p:sp>
        <p:nvSpPr>
          <p:cNvPr id="23" name="Text Placeholder 26">
            <a:extLst>
              <a:ext uri="{FF2B5EF4-FFF2-40B4-BE49-F238E27FC236}">
                <a16:creationId xmlns:a16="http://schemas.microsoft.com/office/drawing/2014/main" id="{5BB088E3-63C1-423F-A939-150B8E1F87A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912235" y="1333943"/>
            <a:ext cx="4367531" cy="324417"/>
          </a:xfrm>
        </p:spPr>
        <p:txBody>
          <a:bodyPr>
            <a:noAutofit/>
          </a:bodyPr>
          <a:lstStyle>
            <a:lvl1pPr marL="0" indent="0" algn="ctr">
              <a:buNone/>
              <a:defRPr sz="2300" b="0" i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Month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2A3D73F7-77EC-4576-B541-20C032F462DC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1050857" y="4720037"/>
            <a:ext cx="10090287" cy="1101897"/>
          </a:xfrm>
        </p:spPr>
        <p:txBody>
          <a:bodyPr>
            <a:noAutofit/>
          </a:bodyPr>
          <a:lstStyle>
            <a:lvl1pPr marL="0" indent="0" algn="ctr">
              <a:buNone/>
              <a:defRPr sz="35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noProof="0"/>
              <a:t>Presentation</a:t>
            </a:r>
            <a:br>
              <a:rPr lang="en-US" noProof="0"/>
            </a:br>
            <a:r>
              <a:rPr lang="en-US" noProof="0"/>
              <a:t>Tagline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691BBC0-FAFE-4A57-9925-6182B74C4C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879848" y="4453465"/>
            <a:ext cx="2432304" cy="64008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9668199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descr="View of a lake and mountain range">
            <a:extLst>
              <a:ext uri="{FF2B5EF4-FFF2-40B4-BE49-F238E27FC236}">
                <a16:creationId xmlns:a16="http://schemas.microsoft.com/office/drawing/2014/main" id="{1DAC5403-E1D0-4032-A9FE-410B2982643C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46C517-01CF-4924-81A5-DAD4CE0BFA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99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6" name="Text Placeholder 26">
            <a:extLst>
              <a:ext uri="{FF2B5EF4-FFF2-40B4-BE49-F238E27FC236}">
                <a16:creationId xmlns:a16="http://schemas.microsoft.com/office/drawing/2014/main" id="{82190F1B-1701-4806-870F-8FC7F32FE4A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912235" y="4222968"/>
            <a:ext cx="4367531" cy="474519"/>
          </a:xfrm>
        </p:spPr>
        <p:txBody>
          <a:bodyPr>
            <a:noAutofit/>
          </a:bodyPr>
          <a:lstStyle>
            <a:lvl1pPr marL="0" indent="0" algn="ctr">
              <a:buNone/>
              <a:defRPr sz="3500" b="0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+7 678-555-0128</a:t>
            </a:r>
          </a:p>
        </p:txBody>
      </p:sp>
      <p:sp>
        <p:nvSpPr>
          <p:cNvPr id="18" name="Text Placeholder 26">
            <a:extLst>
              <a:ext uri="{FF2B5EF4-FFF2-40B4-BE49-F238E27FC236}">
                <a16:creationId xmlns:a16="http://schemas.microsoft.com/office/drawing/2014/main" id="{972B7F81-5409-42D9-B44C-88D9CBD9BAD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912235" y="3927698"/>
            <a:ext cx="4367531" cy="288000"/>
          </a:xfrm>
        </p:spPr>
        <p:txBody>
          <a:bodyPr>
            <a:noAutofit/>
          </a:bodyPr>
          <a:lstStyle>
            <a:lvl1pPr marL="0" indent="0" algn="ctr">
              <a:buNone/>
              <a:defRPr sz="2000" b="0" i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Phone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FAA54554-5CE2-43AD-979D-F095482C49A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50857" y="2655074"/>
            <a:ext cx="10090287" cy="606659"/>
          </a:xfrm>
        </p:spPr>
        <p:txBody>
          <a:bodyPr>
            <a:noAutofit/>
          </a:bodyPr>
          <a:lstStyle>
            <a:lvl1pPr marL="0" indent="0" algn="ctr">
              <a:buNone/>
              <a:defRPr sz="35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noProof="0"/>
              <a:t>Alexander Martensson</a:t>
            </a:r>
          </a:p>
        </p:txBody>
      </p:sp>
      <p:sp>
        <p:nvSpPr>
          <p:cNvPr id="20" name="Text Placeholder 26">
            <a:extLst>
              <a:ext uri="{FF2B5EF4-FFF2-40B4-BE49-F238E27FC236}">
                <a16:creationId xmlns:a16="http://schemas.microsoft.com/office/drawing/2014/main" id="{A1D8F0C1-128A-435B-8585-F0B32496EC7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135722" y="5230723"/>
            <a:ext cx="5920556" cy="474519"/>
          </a:xfrm>
        </p:spPr>
        <p:txBody>
          <a:bodyPr>
            <a:noAutofit/>
          </a:bodyPr>
          <a:lstStyle>
            <a:lvl1pPr marL="0" indent="0" algn="ctr">
              <a:buNone/>
              <a:defRPr sz="3500" b="0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martensson@example.com</a:t>
            </a:r>
          </a:p>
        </p:txBody>
      </p:sp>
      <p:sp>
        <p:nvSpPr>
          <p:cNvPr id="22" name="Text Placeholder 26">
            <a:extLst>
              <a:ext uri="{FF2B5EF4-FFF2-40B4-BE49-F238E27FC236}">
                <a16:creationId xmlns:a16="http://schemas.microsoft.com/office/drawing/2014/main" id="{90B48E8B-E525-4852-9167-5281C64B1C3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912235" y="4929014"/>
            <a:ext cx="4367531" cy="288000"/>
          </a:xfrm>
        </p:spPr>
        <p:txBody>
          <a:bodyPr>
            <a:noAutofit/>
          </a:bodyPr>
          <a:lstStyle>
            <a:lvl1pPr marL="0" indent="0" algn="ctr">
              <a:buNone/>
              <a:defRPr sz="2000" b="0" i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Email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0C5EB90F-1ADD-412B-9044-2CC607B786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50856" y="993494"/>
            <a:ext cx="10104124" cy="1517356"/>
          </a:xfrm>
        </p:spPr>
        <p:txBody>
          <a:bodyPr>
            <a:noAutofit/>
          </a:bodyPr>
          <a:lstStyle>
            <a:lvl1pPr algn="ctr">
              <a:defRPr sz="8000"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THANK YOU!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40A1271-E1E7-40AB-9552-9B4249544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156204" y="2421953"/>
            <a:ext cx="5879592" cy="64008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711783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descr="View of a mountain range">
            <a:extLst>
              <a:ext uri="{FF2B5EF4-FFF2-40B4-BE49-F238E27FC236}">
                <a16:creationId xmlns:a16="http://schemas.microsoft.com/office/drawing/2014/main" id="{1DAC5403-E1D0-4032-A9FE-410B2982643C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46C517-01CF-4924-81A5-DAD4CE0BFA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70000"/>
                </a:schemeClr>
              </a:gs>
              <a:gs pos="100000">
                <a:schemeClr val="accent3">
                  <a:alpha val="7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37021" y="2107415"/>
            <a:ext cx="10117959" cy="2281355"/>
          </a:xfrm>
        </p:spPr>
        <p:txBody>
          <a:bodyPr>
            <a:noAutofit/>
          </a:bodyPr>
          <a:lstStyle>
            <a:lvl1pPr algn="ctr">
              <a:defRPr sz="8000"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PRESENTATION</a:t>
            </a:r>
            <a:br>
              <a:rPr lang="en-US" noProof="0"/>
            </a:br>
            <a:r>
              <a:rPr lang="en-US" noProof="0"/>
              <a:t>TITLE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691BBC0-FAFE-4A57-9925-6182B74C4C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879848" y="4453465"/>
            <a:ext cx="2432304" cy="64008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08214E67-DE9D-42F7-B713-798383BBD1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37021" y="4720036"/>
            <a:ext cx="10117959" cy="1101898"/>
          </a:xfrm>
        </p:spPr>
        <p:txBody>
          <a:bodyPr vert="horz" lIns="91440" tIns="45720" rIns="91440" bIns="45720" rtlCol="0">
            <a:noAutofit/>
          </a:bodyPr>
          <a:lstStyle>
            <a:lvl1pPr marL="0" indent="0" algn="ctr">
              <a:buNone/>
              <a:defRPr lang="en-US" sz="3500" b="0" i="0" dirty="0">
                <a:solidFill>
                  <a:schemeClr val="bg2"/>
                </a:solidFill>
              </a:defRPr>
            </a:lvl1pPr>
          </a:lstStyle>
          <a:p>
            <a:pPr marL="228600" lvl="0" indent="-228600" algn="ctr"/>
            <a:r>
              <a:rPr lang="en-US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0385532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39" y="128016"/>
            <a:ext cx="11932919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026" y="1747488"/>
            <a:ext cx="442800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01B00995-C0FC-4EC6-A9B0-828FB28FC47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1A54DF2-9EE6-43F7-A586-88CA6C624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351147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39" y="128016"/>
            <a:ext cx="11932919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026" y="1747488"/>
            <a:ext cx="442800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1A54DF2-9EE6-43F7-A586-88CA6C624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122F4F2-F130-4DBE-B244-1D59BBE5CD9D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D4CE5575-876A-4335-83ED-6B346DA1B4D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250358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39" y="128016"/>
            <a:ext cx="11932919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026" y="1747488"/>
            <a:ext cx="442800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1A54DF2-9EE6-43F7-A586-88CA6C624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D1F82F6E-10E8-4A58-9655-E18D14D7901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8" y="1840863"/>
            <a:ext cx="5157787" cy="664211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C2F6C18E-5BCB-42EF-9310-5BD6E011DF2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9BA2923F-D123-40C6-A193-B86D683D5B51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840863"/>
            <a:ext cx="5183188" cy="6642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6" name="Content Placeholder 5">
            <a:extLst>
              <a:ext uri="{FF2B5EF4-FFF2-40B4-BE49-F238E27FC236}">
                <a16:creationId xmlns:a16="http://schemas.microsoft.com/office/drawing/2014/main" id="{8305C175-94AC-44DD-9321-0A8DBDF22DA9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59988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39" y="128016"/>
            <a:ext cx="11932919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026" y="2105709"/>
            <a:ext cx="374904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1C3E675-6E45-4A81-AEA3-D36388222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1E4B599D-7641-40C1-8DAE-110A36403CF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177592"/>
            <a:ext cx="3932237" cy="3691396"/>
          </a:xfrm>
        </p:spPr>
        <p:txBody>
          <a:bodyPr/>
          <a:lstStyle>
            <a:lvl1pPr marL="0" indent="0">
              <a:buNone/>
              <a:defRPr sz="160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709FEF38-E3A7-4527-97CB-AF528BAEBA8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0012" y="457200"/>
            <a:ext cx="6172200" cy="5408613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279474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39" y="128016"/>
            <a:ext cx="11932919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026" y="2105709"/>
            <a:ext cx="374904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1C3E675-6E45-4A81-AEA3-D36388222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1E4B599D-7641-40C1-8DAE-110A36403CF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177592"/>
            <a:ext cx="3932237" cy="3691396"/>
          </a:xfrm>
        </p:spPr>
        <p:txBody>
          <a:bodyPr/>
          <a:lstStyle>
            <a:lvl1pPr marL="0" indent="0">
              <a:buNone/>
              <a:defRPr sz="160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1B69B4CE-EB2F-46CF-9A80-64E44E5E95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 anchor="ctr"/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983078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Unpaved road lined with trees, mountain side drive">
            <a:extLst>
              <a:ext uri="{FF2B5EF4-FFF2-40B4-BE49-F238E27FC236}">
                <a16:creationId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99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6E88236-C248-4008-9619-75BCE6D340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D3F74C5-9ADD-4AE3-BCA5-88726CC2A1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12920" y="1667974"/>
            <a:ext cx="356616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2B3756-19E0-4B2F-B1D5-7664E0B38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1832008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Unpaved road lined with trees, mountain side drive">
            <a:extLst>
              <a:ext uri="{FF2B5EF4-FFF2-40B4-BE49-F238E27FC236}">
                <a16:creationId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99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6E88236-C248-4008-9619-75BCE6D340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2630620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nu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510C334-F1CE-4CEF-ADC6-D1BADB9947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7629"/>
            <a:ext cx="10515600" cy="1325563"/>
          </a:xfrm>
        </p:spPr>
        <p:txBody>
          <a:bodyPr lIns="0" rIns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HOW TO USE THIS TEMPLATE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D3F74C5-9ADD-4AE3-BCA5-88726CC2A1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017776" y="1667974"/>
            <a:ext cx="8156448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1" name="Text Placeholder 21">
            <a:extLst>
              <a:ext uri="{FF2B5EF4-FFF2-40B4-BE49-F238E27FC236}">
                <a16:creationId xmlns:a16="http://schemas.microsoft.com/office/drawing/2014/main" id="{10000CCD-6AFF-4E65-8858-5502306E581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5578" y="1960171"/>
            <a:ext cx="882686" cy="10922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80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1</a:t>
            </a:r>
          </a:p>
        </p:txBody>
      </p:sp>
      <p:sp>
        <p:nvSpPr>
          <p:cNvPr id="32" name="Text Placeholder 24">
            <a:extLst>
              <a:ext uri="{FF2B5EF4-FFF2-40B4-BE49-F238E27FC236}">
                <a16:creationId xmlns:a16="http://schemas.microsoft.com/office/drawing/2014/main" id="{D5D777E5-98F6-416A-8D23-3399269D85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42535" y="1984171"/>
            <a:ext cx="3103110" cy="103235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30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3" name="Text Placeholder 21">
            <a:extLst>
              <a:ext uri="{FF2B5EF4-FFF2-40B4-BE49-F238E27FC236}">
                <a16:creationId xmlns:a16="http://schemas.microsoft.com/office/drawing/2014/main" id="{C979BADF-99B5-4C91-AAE5-FC2C4DBEDE2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20642" y="1960171"/>
            <a:ext cx="882686" cy="10922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80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2</a:t>
            </a:r>
          </a:p>
        </p:txBody>
      </p:sp>
      <p:sp>
        <p:nvSpPr>
          <p:cNvPr id="34" name="Text Placeholder 24">
            <a:extLst>
              <a:ext uri="{FF2B5EF4-FFF2-40B4-BE49-F238E27FC236}">
                <a16:creationId xmlns:a16="http://schemas.microsoft.com/office/drawing/2014/main" id="{6706F6A2-1599-4D73-9288-3ECEACDDCAE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77939" y="1984171"/>
            <a:ext cx="2243918" cy="103235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30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5" name="Text Placeholder 21">
            <a:extLst>
              <a:ext uri="{FF2B5EF4-FFF2-40B4-BE49-F238E27FC236}">
                <a16:creationId xmlns:a16="http://schemas.microsoft.com/office/drawing/2014/main" id="{BAE5E245-1702-4722-895D-0808BB0A868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906755" y="1977950"/>
            <a:ext cx="882686" cy="10922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80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3</a:t>
            </a:r>
          </a:p>
        </p:txBody>
      </p:sp>
      <p:sp>
        <p:nvSpPr>
          <p:cNvPr id="36" name="Text Placeholder 24">
            <a:extLst>
              <a:ext uri="{FF2B5EF4-FFF2-40B4-BE49-F238E27FC236}">
                <a16:creationId xmlns:a16="http://schemas.microsoft.com/office/drawing/2014/main" id="{3701E665-3CED-413C-BAC6-CE003B1494E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64052" y="2001950"/>
            <a:ext cx="2959116" cy="103235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30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7" name="Text Placeholder 24">
            <a:extLst>
              <a:ext uri="{FF2B5EF4-FFF2-40B4-BE49-F238E27FC236}">
                <a16:creationId xmlns:a16="http://schemas.microsoft.com/office/drawing/2014/main" id="{E01406B4-D44B-4D1E-91F3-D87541EAD4C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20059" y="3103993"/>
            <a:ext cx="1698625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8" name="Text Placeholder 24">
            <a:extLst>
              <a:ext uri="{FF2B5EF4-FFF2-40B4-BE49-F238E27FC236}">
                <a16:creationId xmlns:a16="http://schemas.microsoft.com/office/drawing/2014/main" id="{9AAD5CF9-9A59-4C5F-8C29-B92AD601211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18684" y="3103993"/>
            <a:ext cx="1698625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9" name="Text Placeholder 24">
            <a:extLst>
              <a:ext uri="{FF2B5EF4-FFF2-40B4-BE49-F238E27FC236}">
                <a16:creationId xmlns:a16="http://schemas.microsoft.com/office/drawing/2014/main" id="{C6725172-65CC-4645-B23F-E77886468F3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794793" y="3103993"/>
            <a:ext cx="2599197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0" name="Text Placeholder 24">
            <a:extLst>
              <a:ext uri="{FF2B5EF4-FFF2-40B4-BE49-F238E27FC236}">
                <a16:creationId xmlns:a16="http://schemas.microsoft.com/office/drawing/2014/main" id="{0EA5E6CA-5C78-4B75-BA22-59750E7D450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876955" y="3102450"/>
            <a:ext cx="3726423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1" name="Text Placeholder 24">
            <a:extLst>
              <a:ext uri="{FF2B5EF4-FFF2-40B4-BE49-F238E27FC236}">
                <a16:creationId xmlns:a16="http://schemas.microsoft.com/office/drawing/2014/main" id="{E1C61752-F57C-4FBF-93F3-06F43CCA43C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657040" y="5751926"/>
            <a:ext cx="8877920" cy="470478"/>
          </a:xfrm>
        </p:spPr>
        <p:txBody>
          <a:bodyPr>
            <a:normAutofit/>
          </a:bodyPr>
          <a:lstStyle>
            <a:lvl1pPr marL="0" indent="0" algn="ctr">
              <a:buNone/>
              <a:defRPr sz="1600" b="0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2" name="Text Placeholder 24">
            <a:extLst>
              <a:ext uri="{FF2B5EF4-FFF2-40B4-BE49-F238E27FC236}">
                <a16:creationId xmlns:a16="http://schemas.microsoft.com/office/drawing/2014/main" id="{E0232175-FB97-4039-8136-B9DD27441C0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794791" y="5070254"/>
            <a:ext cx="2599199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3" name="Text Placeholder 24">
            <a:extLst>
              <a:ext uri="{FF2B5EF4-FFF2-40B4-BE49-F238E27FC236}">
                <a16:creationId xmlns:a16="http://schemas.microsoft.com/office/drawing/2014/main" id="{6E5262C3-0603-403F-AB36-FB4EB9FC7BC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890713" y="5070254"/>
            <a:ext cx="3712665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4" name="Picture Placeholder 12">
            <a:extLst>
              <a:ext uri="{FF2B5EF4-FFF2-40B4-BE49-F238E27FC236}">
                <a16:creationId xmlns:a16="http://schemas.microsoft.com/office/drawing/2014/main" id="{D2FBACFC-8B68-4A37-95A4-26BE5A23D759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1020058" y="3976866"/>
            <a:ext cx="3273552" cy="1618488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6" name="Picture Placeholder 12">
            <a:extLst>
              <a:ext uri="{FF2B5EF4-FFF2-40B4-BE49-F238E27FC236}">
                <a16:creationId xmlns:a16="http://schemas.microsoft.com/office/drawing/2014/main" id="{5A6A36C6-8489-4333-927A-141D8F98AE50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4794792" y="4041034"/>
            <a:ext cx="2599199" cy="89611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7" name="Picture Placeholder 9">
            <a:extLst>
              <a:ext uri="{FF2B5EF4-FFF2-40B4-BE49-F238E27FC236}">
                <a16:creationId xmlns:a16="http://schemas.microsoft.com/office/drawing/2014/main" id="{BB2DF986-C446-4302-9099-B1512AD5D8CA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7876955" y="4041034"/>
            <a:ext cx="2599200" cy="8964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13890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E88C711-3D16-496B-BF96-001A0C0A3A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682374" y="6430061"/>
            <a:ext cx="241402" cy="197510"/>
          </a:xfrm>
          <a:prstGeom prst="rect">
            <a:avLst/>
          </a:prstGeom>
          <a:noFill/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3410712"/>
            <a:ext cx="11932920" cy="3319272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99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097552-E3A8-41F6-B00B-4A39A247AA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981036"/>
            <a:ext cx="10515600" cy="78263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DIVIDER SLIDE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1">
                <a:latin typeface="+mn-lt"/>
              </a:defRPr>
            </a:lvl1pPr>
          </a:lstStyle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070604" y="4804366"/>
            <a:ext cx="4050792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F4F6DD4A-6071-4D11-ABDB-28EA5AC8715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4942478"/>
            <a:ext cx="10515600" cy="459082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lang="en-US" sz="2300">
                <a:solidFill>
                  <a:schemeClr val="bg2"/>
                </a:solidFill>
              </a:defRPr>
            </a:lvl1pPr>
          </a:lstStyle>
          <a:p>
            <a:pPr marL="228600" lvl="0" indent="-228600" algn="ctr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234773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View of a lake with pine trees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685800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097552-E3A8-41F6-B00B-4A39A247AA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248" y="1169256"/>
            <a:ext cx="5285914" cy="782638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TEXT LAYOUT 1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028AD4F5-2320-4533-9EC4-9832091E65C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1248" y="2136036"/>
            <a:ext cx="5285914" cy="857098"/>
          </a:xfrm>
        </p:spPr>
        <p:txBody>
          <a:bodyPr>
            <a:normAutofit/>
          </a:bodyPr>
          <a:lstStyle>
            <a:lvl1pPr marL="0" indent="0" algn="l">
              <a:buNone/>
              <a:defRPr sz="2300">
                <a:solidFill>
                  <a:schemeClr val="bg2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026" y="1992586"/>
            <a:ext cx="442800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302F0820-F94A-40EF-B3BE-26CD0CB5517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8199" y="3100269"/>
            <a:ext cx="5288963" cy="2588637"/>
          </a:xfrm>
        </p:spPr>
        <p:txBody>
          <a:bodyPr lIns="0"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213956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Close up view of lake edge with mountain range background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3319272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097552-E3A8-41F6-B00B-4A39A247AA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248" y="1093460"/>
            <a:ext cx="5320386" cy="782638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TEXT LAYOUT 2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028AD4F5-2320-4533-9EC4-9832091E65C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1248" y="2060240"/>
            <a:ext cx="5320386" cy="882524"/>
          </a:xfrm>
        </p:spPr>
        <p:txBody>
          <a:bodyPr>
            <a:normAutofit/>
          </a:bodyPr>
          <a:lstStyle>
            <a:lvl1pPr marL="0" indent="0" algn="l">
              <a:buNone/>
              <a:defRPr sz="2300">
                <a:solidFill>
                  <a:schemeClr val="bg2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4693" y="1916790"/>
            <a:ext cx="450000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4B6CBCCA-9781-462D-AF43-C6AAE3D1AAA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17897" y="1125545"/>
            <a:ext cx="4707842" cy="1849304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991930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Sectio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Unpaved road lined with trees, mountain side drive">
            <a:extLst>
              <a:ext uri="{FF2B5EF4-FFF2-40B4-BE49-F238E27FC236}">
                <a16:creationId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99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03373955-AB5B-4186-8098-9DBA0AB2650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159649" y="2738211"/>
            <a:ext cx="4183650" cy="454353"/>
          </a:xfrm>
        </p:spPr>
        <p:txBody>
          <a:bodyPr>
            <a:noAutofit/>
          </a:bodyPr>
          <a:lstStyle>
            <a:lvl1pPr marL="0" indent="0">
              <a:buNone/>
              <a:defRPr sz="30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Section 1 title</a:t>
            </a:r>
          </a:p>
        </p:txBody>
      </p:sp>
      <p:sp>
        <p:nvSpPr>
          <p:cNvPr id="9" name="Text Placeholder 26">
            <a:extLst>
              <a:ext uri="{FF2B5EF4-FFF2-40B4-BE49-F238E27FC236}">
                <a16:creationId xmlns:a16="http://schemas.microsoft.com/office/drawing/2014/main" id="{B534F865-65DF-4129-9CE5-414E2493757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8201" y="1835244"/>
            <a:ext cx="10515599" cy="629105"/>
          </a:xfrm>
        </p:spPr>
        <p:txBody>
          <a:bodyPr lIns="0" rIns="0">
            <a:noAutofit/>
          </a:bodyPr>
          <a:lstStyle>
            <a:lvl1pPr marL="0" indent="0" algn="ctr">
              <a:buNone/>
              <a:defRPr sz="2300" b="0" i="0">
                <a:solidFill>
                  <a:schemeClr val="bg2"/>
                </a:solidFill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23A3472E-32B4-4CAD-B5D0-420AA3FB4CE3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6627121" y="2738211"/>
            <a:ext cx="4183650" cy="454353"/>
          </a:xfrm>
        </p:spPr>
        <p:txBody>
          <a:bodyPr>
            <a:noAutofit/>
          </a:bodyPr>
          <a:lstStyle>
            <a:lvl1pPr marL="0" indent="0">
              <a:buNone/>
              <a:defRPr sz="30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Section 2 title</a:t>
            </a:r>
          </a:p>
        </p:txBody>
      </p:sp>
      <p:sp>
        <p:nvSpPr>
          <p:cNvPr id="11" name="Text Placeholder 26">
            <a:extLst>
              <a:ext uri="{FF2B5EF4-FFF2-40B4-BE49-F238E27FC236}">
                <a16:creationId xmlns:a16="http://schemas.microsoft.com/office/drawing/2014/main" id="{1AEED068-3EA0-4BF4-875C-02473E9EB0C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159649" y="3428501"/>
            <a:ext cx="4365625" cy="2333625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defRPr sz="1600">
                <a:solidFill>
                  <a:schemeClr val="bg1"/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Text Placeholder 26">
            <a:extLst>
              <a:ext uri="{FF2B5EF4-FFF2-40B4-BE49-F238E27FC236}">
                <a16:creationId xmlns:a16="http://schemas.microsoft.com/office/drawing/2014/main" id="{3590B9DA-A2DF-4AE1-9A98-C7B84F48C3A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27121" y="3428501"/>
            <a:ext cx="4365625" cy="2333625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defRPr sz="1600">
                <a:solidFill>
                  <a:schemeClr val="bg1"/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510C334-F1CE-4CEF-ADC6-D1BADB9947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7629"/>
            <a:ext cx="10515600" cy="1325563"/>
          </a:xfrm>
        </p:spPr>
        <p:txBody>
          <a:bodyPr lIns="0" rIns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COMPARISON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6E88236-C248-4008-9619-75BCE6D340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D3F74C5-9ADD-4AE3-BCA5-88726CC2A1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11752" y="1667974"/>
            <a:ext cx="3968496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503723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Unpaved road lined with trees, mountain side drive">
            <a:extLst>
              <a:ext uri="{FF2B5EF4-FFF2-40B4-BE49-F238E27FC236}">
                <a16:creationId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9" name="Text Placeholder 26">
            <a:extLst>
              <a:ext uri="{FF2B5EF4-FFF2-40B4-BE49-F238E27FC236}">
                <a16:creationId xmlns:a16="http://schemas.microsoft.com/office/drawing/2014/main" id="{B534F865-65DF-4129-9CE5-414E2493757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41248" y="3359239"/>
            <a:ext cx="4357688" cy="2252574"/>
          </a:xfrm>
        </p:spPr>
        <p:txBody>
          <a:bodyPr lIns="0" rIns="0">
            <a:noAutofit/>
          </a:bodyPr>
          <a:lstStyle>
            <a:lvl1pPr marL="0" indent="0" algn="l">
              <a:buNone/>
              <a:defRPr sz="2300" b="0" i="0">
                <a:solidFill>
                  <a:schemeClr val="bg2"/>
                </a:solidFill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510C334-F1CE-4CEF-ADC6-D1BADB9947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248" y="2081624"/>
            <a:ext cx="4357688" cy="1325563"/>
          </a:xfrm>
        </p:spPr>
        <p:txBody>
          <a:bodyPr lIns="0" rIns="0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CHART SLIDE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6E88236-C248-4008-9619-75BCE6D340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D3F74C5-9ADD-4AE3-BCA5-88726CC2A1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1877" y="3191969"/>
            <a:ext cx="3968496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6" name="Chart Placeholder 18">
            <a:extLst>
              <a:ext uri="{FF2B5EF4-FFF2-40B4-BE49-F238E27FC236}">
                <a16:creationId xmlns:a16="http://schemas.microsoft.com/office/drawing/2014/main" id="{BE9C98A7-B145-402E-BADA-CE785E3BA996}"/>
              </a:ext>
            </a:extLst>
          </p:cNvPr>
          <p:cNvSpPr>
            <a:spLocks noGrp="1"/>
          </p:cNvSpPr>
          <p:nvPr>
            <p:ph type="chart" sz="quarter" idx="32"/>
          </p:nvPr>
        </p:nvSpPr>
        <p:spPr>
          <a:xfrm>
            <a:off x="6981371" y="1246188"/>
            <a:ext cx="4284663" cy="436562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noProof="0"/>
              <a:t>Click icon to add chart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253428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Unpaved road lined with trees, mountain side drive">
            <a:extLst>
              <a:ext uri="{FF2B5EF4-FFF2-40B4-BE49-F238E27FC236}">
                <a16:creationId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9" name="Text Placeholder 26">
            <a:extLst>
              <a:ext uri="{FF2B5EF4-FFF2-40B4-BE49-F238E27FC236}">
                <a16:creationId xmlns:a16="http://schemas.microsoft.com/office/drawing/2014/main" id="{B534F865-65DF-4129-9CE5-414E2493757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683563" y="3359239"/>
            <a:ext cx="2596896" cy="2252574"/>
          </a:xfrm>
        </p:spPr>
        <p:txBody>
          <a:bodyPr lIns="0" rIns="0">
            <a:noAutofit/>
          </a:bodyPr>
          <a:lstStyle>
            <a:lvl1pPr marL="0" indent="0" algn="l">
              <a:buNone/>
              <a:defRPr sz="2300" b="0" i="0">
                <a:solidFill>
                  <a:schemeClr val="bg2"/>
                </a:solidFill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510C334-F1CE-4CEF-ADC6-D1BADB9947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683562" y="1757774"/>
            <a:ext cx="2669859" cy="1325563"/>
          </a:xfrm>
        </p:spPr>
        <p:txBody>
          <a:bodyPr lIns="0" rIns="0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TABLE SLIDE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6E88236-C248-4008-9619-75BCE6D340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D3F74C5-9ADD-4AE3-BCA5-88726CC2A1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683563" y="3191969"/>
            <a:ext cx="1545336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Table Placeholder 17">
            <a:extLst>
              <a:ext uri="{FF2B5EF4-FFF2-40B4-BE49-F238E27FC236}">
                <a16:creationId xmlns:a16="http://schemas.microsoft.com/office/drawing/2014/main" id="{62814DE5-26B2-4A8E-BA8D-A2E4C5547EB9}"/>
              </a:ext>
            </a:extLst>
          </p:cNvPr>
          <p:cNvSpPr>
            <a:spLocks noGrp="1"/>
          </p:cNvSpPr>
          <p:nvPr>
            <p:ph type="tbl" sz="quarter" idx="17"/>
          </p:nvPr>
        </p:nvSpPr>
        <p:spPr>
          <a:xfrm>
            <a:off x="911225" y="1505433"/>
            <a:ext cx="6561138" cy="384713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noProof="0"/>
              <a:t>Click icon to add table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019475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83C23D1-BE9A-4E52-9BEF-D55C4CB757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645798" y="6386170"/>
            <a:ext cx="307239" cy="343814"/>
          </a:xfrm>
          <a:prstGeom prst="rect">
            <a:avLst/>
          </a:prstGeom>
          <a:noFill/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2368296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4" name="Text Placeholder 26">
            <a:extLst>
              <a:ext uri="{FF2B5EF4-FFF2-40B4-BE49-F238E27FC236}">
                <a16:creationId xmlns:a16="http://schemas.microsoft.com/office/drawing/2014/main" id="{B33A3032-1037-4342-827F-CF134997826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8201" y="1835244"/>
            <a:ext cx="10515599" cy="629105"/>
          </a:xfrm>
        </p:spPr>
        <p:txBody>
          <a:bodyPr lIns="0" rIns="0">
            <a:noAutofit/>
          </a:bodyPr>
          <a:lstStyle>
            <a:lvl1pPr marL="0" indent="0" algn="ctr">
              <a:buNone/>
              <a:defRPr sz="2300" b="0" i="0">
                <a:solidFill>
                  <a:schemeClr val="bg2"/>
                </a:solidFill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D6F6A17-AFDC-40C7-9D63-50FA052A16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7629"/>
            <a:ext cx="10515600" cy="1325563"/>
          </a:xfrm>
        </p:spPr>
        <p:txBody>
          <a:bodyPr lIns="0" rIns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BIG IMAGE SLIDE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668B9DC-C6AF-45D4-BBA3-A5EF781EAB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759708" y="1667974"/>
            <a:ext cx="4672584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612727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Unpaved road lined with trees, mountain side drive">
            <a:extLst>
              <a:ext uri="{FF2B5EF4-FFF2-40B4-BE49-F238E27FC236}">
                <a16:creationId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510C334-F1CE-4CEF-ADC6-D1BADB9947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68873"/>
            <a:ext cx="10515600" cy="1325563"/>
          </a:xfrm>
        </p:spPr>
        <p:txBody>
          <a:bodyPr lIns="0" rIns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VIDEO SLIDE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6E88236-C248-4008-9619-75BCE6D340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6" name="Media Placeholder 7">
            <a:extLst>
              <a:ext uri="{FF2B5EF4-FFF2-40B4-BE49-F238E27FC236}">
                <a16:creationId xmlns:a16="http://schemas.microsoft.com/office/drawing/2014/main" id="{A11F77F4-4B16-4503-B9B6-AE22C686E3E3}"/>
              </a:ext>
            </a:extLst>
          </p:cNvPr>
          <p:cNvSpPr>
            <a:spLocks noGrp="1"/>
          </p:cNvSpPr>
          <p:nvPr>
            <p:ph type="media" sz="quarter" idx="17"/>
          </p:nvPr>
        </p:nvSpPr>
        <p:spPr>
          <a:xfrm>
            <a:off x="1395984" y="1497770"/>
            <a:ext cx="9400032" cy="4215384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noProof="0"/>
              <a:t>Click icon to add media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997382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75097E-EB08-4475-9112-275B840279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821279" y="6118484"/>
            <a:ext cx="5494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 b="1">
                <a:solidFill>
                  <a:schemeClr val="bg1"/>
                </a:solidFill>
                <a:latin typeface="+mn-lt"/>
              </a:defRPr>
            </a:lvl1pPr>
          </a:lstStyle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DB6A3A-74E6-4FE2-8AD2-CEB070447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0128AA-FDF4-4DD5-A009-3C58D24570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0482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1C2DC0-7E13-4A66-9F9B-371BA9C6E4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10600" y="611848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MM.DD.20XX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1F296578-6D40-435B-861E-0904DDC10B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8484"/>
            <a:ext cx="33987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</p:spTree>
    <p:extLst>
      <p:ext uri="{BB962C8B-B14F-4D97-AF65-F5344CB8AC3E}">
        <p14:creationId xmlns:p14="http://schemas.microsoft.com/office/powerpoint/2010/main" val="32239991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77" r:id="rId2"/>
    <p:sldLayoutId id="2147483678" r:id="rId3"/>
    <p:sldLayoutId id="2147483679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87" r:id="rId17"/>
    <p:sldLayoutId id="2147483695" r:id="rId18"/>
    <p:sldLayoutId id="2147483688" r:id="rId1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000" b="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572" userDrawn="1">
          <p15:clr>
            <a:srgbClr val="F26B43"/>
          </p15:clr>
        </p15:guide>
        <p15:guide id="2" pos="574" userDrawn="1">
          <p15:clr>
            <a:srgbClr val="F26B43"/>
          </p15:clr>
        </p15:guide>
        <p15:guide id="3" pos="7106" userDrawn="1">
          <p15:clr>
            <a:srgbClr val="F26B43"/>
          </p15:clr>
        </p15:guide>
        <p15:guide id="4" orient="horz" pos="3748" userDrawn="1">
          <p15:clr>
            <a:srgbClr val="F26B43"/>
          </p15:clr>
        </p15:guide>
        <p15:guide id="5" pos="4407" userDrawn="1">
          <p15:clr>
            <a:srgbClr val="F26B43"/>
          </p15:clr>
        </p15:guide>
        <p15:guide id="6" pos="3273" userDrawn="1">
          <p15:clr>
            <a:srgbClr val="F26B43"/>
          </p15:clr>
        </p15:guide>
        <p15:guide id="7" pos="3840" userDrawn="1">
          <p15:clr>
            <a:srgbClr val="F26B43"/>
          </p15:clr>
        </p15:guide>
        <p15:guide id="8" orient="horz" pos="2160" userDrawn="1">
          <p15:clr>
            <a:srgbClr val="F26B43"/>
          </p15:clr>
        </p15:guide>
        <p15:guide id="9" pos="302" userDrawn="1">
          <p15:clr>
            <a:srgbClr val="F26B43"/>
          </p15:clr>
        </p15:guide>
        <p15:guide id="10" pos="737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ardhiraka.github.io/talent_fair_sample_challenge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5857963-8D3D-4F24-B535-54652EE09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b="1" dirty="0" err="1">
                <a:solidFill>
                  <a:srgbClr val="0366D6"/>
                </a:solidFill>
                <a:latin typeface="-apple-system"/>
                <a:hlinkClick r:id="rId2"/>
              </a:rPr>
              <a:t>T</a:t>
            </a:r>
            <a:r>
              <a:rPr lang="en-US" sz="6000" b="1" i="0" u="none" strike="noStrike" dirty="0" err="1">
                <a:solidFill>
                  <a:srgbClr val="0366D6"/>
                </a:solidFill>
                <a:effectLst/>
                <a:latin typeface="-apple-system"/>
                <a:hlinkClick r:id="rId2"/>
              </a:rPr>
              <a:t>alent_Fair_Sample_Challenge</a:t>
            </a:r>
            <a:endParaRPr lang="ru-RU" sz="60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23514F-9C9F-4868-A7D9-66CAA07E61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Fachmi Maris F</a:t>
            </a:r>
          </a:p>
        </p:txBody>
      </p:sp>
    </p:spTree>
    <p:extLst>
      <p:ext uri="{BB962C8B-B14F-4D97-AF65-F5344CB8AC3E}">
        <p14:creationId xmlns:p14="http://schemas.microsoft.com/office/powerpoint/2010/main" val="21423163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2B381BA-F1D7-483F-B759-9C34513555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3092793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DADF0-23DD-491B-8755-2E19692F9B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741565"/>
            <a:ext cx="10515600" cy="782638"/>
          </a:xfrm>
        </p:spPr>
        <p:txBody>
          <a:bodyPr/>
          <a:lstStyle/>
          <a:p>
            <a:r>
              <a:rPr lang="en-US" dirty="0"/>
              <a:t>Aria Project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3E7209B-EA97-4E46-B935-409525612C9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A006E-2552-45AA-81E6-9D6D26A503C2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99260" y="1818234"/>
            <a:ext cx="11993477" cy="523602"/>
          </a:xfrm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rgbClr val="569CD6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PROBLEM STATEMENT :</a:t>
            </a:r>
            <a:r>
              <a:rPr lang="en-US" sz="2400" b="0" dirty="0" err="1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Memprediksi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 err="1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nilai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target </a:t>
            </a:r>
            <a:r>
              <a:rPr lang="en-US" sz="2400" b="0" dirty="0" err="1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menggunakan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model </a:t>
            </a:r>
            <a:r>
              <a:rPr lang="en-US" sz="2400" b="0" dirty="0" err="1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regresi</a:t>
            </a:r>
            <a:endParaRPr lang="en-US" sz="2400" b="0" dirty="0">
              <a:solidFill>
                <a:srgbClr val="D4D4D4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endParaRPr lang="en-US" sz="2400" dirty="0">
              <a:highlight>
                <a:srgbClr val="000000"/>
              </a:highlight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79E322A-4902-2DE1-6CAF-34A808CC4A96}"/>
              </a:ext>
            </a:extLst>
          </p:cNvPr>
          <p:cNvSpPr txBox="1">
            <a:spLocks/>
          </p:cNvSpPr>
          <p:nvPr/>
        </p:nvSpPr>
        <p:spPr>
          <a:xfrm>
            <a:off x="-1231700" y="2447850"/>
            <a:ext cx="5285914" cy="7826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b="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rgbClr val="569CD6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OBJECTIVES</a:t>
            </a:r>
            <a:endParaRPr lang="en-US" sz="3200" dirty="0">
              <a:solidFill>
                <a:srgbClr val="D4D4D4"/>
              </a:solidFill>
              <a:highlight>
                <a:srgbClr val="000000"/>
              </a:highlight>
              <a:latin typeface="Consolas" panose="020B0609020204030204" pitchFamily="49" charset="0"/>
            </a:endParaRP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5D13C481-353D-D3A9-2ECA-6898B77C8397}"/>
              </a:ext>
            </a:extLst>
          </p:cNvPr>
          <p:cNvSpPr txBox="1">
            <a:spLocks/>
          </p:cNvSpPr>
          <p:nvPr/>
        </p:nvSpPr>
        <p:spPr>
          <a:xfrm>
            <a:off x="198522" y="3031454"/>
            <a:ext cx="11993477" cy="289474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br>
              <a:rPr lang="en-US" sz="2000" dirty="0">
                <a:solidFill>
                  <a:schemeClr val="tx1"/>
                </a:solidFill>
                <a:highlight>
                  <a:srgbClr val="F7F1E4"/>
                </a:highlight>
                <a:latin typeface="Consolas" panose="020B0609020204030204" pitchFamily="49" charset="0"/>
              </a:rPr>
            </a:br>
            <a:r>
              <a:rPr lang="en-US" sz="2000" dirty="0">
                <a:solidFill>
                  <a:schemeClr val="tx1"/>
                </a:solidFill>
                <a:highlight>
                  <a:srgbClr val="F7F1E4"/>
                </a:highlight>
                <a:latin typeface="Consolas" panose="020B0609020204030204" pitchFamily="49" charset="0"/>
              </a:rPr>
              <a:t>- Mampu </a:t>
            </a:r>
            <a:r>
              <a:rPr lang="en-US" sz="2000" dirty="0" err="1">
                <a:solidFill>
                  <a:schemeClr val="tx1"/>
                </a:solidFill>
                <a:highlight>
                  <a:srgbClr val="F7F1E4"/>
                </a:highlight>
                <a:latin typeface="Consolas" panose="020B0609020204030204" pitchFamily="49" charset="0"/>
              </a:rPr>
              <a:t>membuat</a:t>
            </a:r>
            <a:r>
              <a:rPr lang="en-US" sz="2000" dirty="0">
                <a:solidFill>
                  <a:schemeClr val="tx1"/>
                </a:solidFill>
                <a:highlight>
                  <a:srgbClr val="F7F1E4"/>
                </a:highlight>
                <a:latin typeface="Consolas" panose="020B0609020204030204" pitchFamily="49" charset="0"/>
              </a:rPr>
              <a:t> model </a:t>
            </a:r>
            <a:r>
              <a:rPr lang="en-US" sz="2000" dirty="0" err="1">
                <a:solidFill>
                  <a:schemeClr val="tx1"/>
                </a:solidFill>
                <a:highlight>
                  <a:srgbClr val="F7F1E4"/>
                </a:highlight>
                <a:latin typeface="Consolas" panose="020B0609020204030204" pitchFamily="49" charset="0"/>
              </a:rPr>
              <a:t>prediksi</a:t>
            </a:r>
            <a:r>
              <a:rPr lang="en-US" sz="2000" dirty="0">
                <a:solidFill>
                  <a:schemeClr val="tx1"/>
                </a:solidFill>
                <a:highlight>
                  <a:srgbClr val="F7F1E4"/>
                </a:highlight>
                <a:latin typeface="Consolas" panose="020B0609020204030204" pitchFamily="49" charset="0"/>
              </a:rPr>
              <a:t> data </a:t>
            </a:r>
            <a:r>
              <a:rPr lang="en-US" sz="2000" dirty="0" err="1">
                <a:solidFill>
                  <a:schemeClr val="tx1"/>
                </a:solidFill>
                <a:highlight>
                  <a:srgbClr val="F7F1E4"/>
                </a:highlight>
                <a:latin typeface="Consolas" panose="020B0609020204030204" pitchFamily="49" charset="0"/>
              </a:rPr>
              <a:t>nutrisi</a:t>
            </a:r>
            <a:r>
              <a:rPr lang="en-US" sz="2000" dirty="0">
                <a:solidFill>
                  <a:schemeClr val="tx1"/>
                </a:solidFill>
                <a:highlight>
                  <a:srgbClr val="F7F1E4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highlight>
                  <a:srgbClr val="F7F1E4"/>
                </a:highlight>
                <a:latin typeface="Consolas" panose="020B0609020204030204" pitchFamily="49" charset="0"/>
              </a:rPr>
              <a:t>tanaman</a:t>
            </a:r>
            <a:r>
              <a:rPr lang="en-US" sz="2000" dirty="0">
                <a:solidFill>
                  <a:schemeClr val="tx1"/>
                </a:solidFill>
                <a:highlight>
                  <a:srgbClr val="F7F1E4"/>
                </a:highlight>
                <a:latin typeface="Consolas" panose="020B0609020204030204" pitchFamily="49" charset="0"/>
              </a:rPr>
              <a:t> yang </a:t>
            </a:r>
            <a:r>
              <a:rPr lang="en-US" sz="2000" dirty="0" err="1">
                <a:solidFill>
                  <a:schemeClr val="tx1"/>
                </a:solidFill>
                <a:highlight>
                  <a:srgbClr val="F7F1E4"/>
                </a:highlight>
                <a:latin typeface="Consolas" panose="020B0609020204030204" pitchFamily="49" charset="0"/>
              </a:rPr>
              <a:t>telah</a:t>
            </a:r>
            <a:r>
              <a:rPr lang="en-US" sz="2000" dirty="0">
                <a:solidFill>
                  <a:schemeClr val="tx1"/>
                </a:solidFill>
                <a:highlight>
                  <a:srgbClr val="F7F1E4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highlight>
                  <a:srgbClr val="F7F1E4"/>
                </a:highlight>
                <a:latin typeface="Consolas" panose="020B0609020204030204" pitchFamily="49" charset="0"/>
              </a:rPr>
              <a:t>diperoleh</a:t>
            </a:r>
            <a:r>
              <a:rPr lang="en-US" sz="2000" dirty="0">
                <a:solidFill>
                  <a:schemeClr val="tx1"/>
                </a:solidFill>
                <a:highlight>
                  <a:srgbClr val="F7F1E4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highlight>
                  <a:srgbClr val="F7F1E4"/>
                </a:highlight>
                <a:latin typeface="Consolas" panose="020B0609020204030204" pitchFamily="49" charset="0"/>
              </a:rPr>
              <a:t>dari</a:t>
            </a:r>
            <a:r>
              <a:rPr lang="en-US" sz="2000" dirty="0">
                <a:solidFill>
                  <a:schemeClr val="tx1"/>
                </a:solidFill>
                <a:highlight>
                  <a:srgbClr val="F7F1E4"/>
                </a:highlight>
                <a:latin typeface="Consolas" panose="020B0609020204030204" pitchFamily="49" charset="0"/>
              </a:rPr>
              <a:t> lab uji.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tx1"/>
                </a:solidFill>
                <a:highlight>
                  <a:srgbClr val="F7F1E4"/>
                </a:highlight>
                <a:latin typeface="Consolas" panose="020B0609020204030204" pitchFamily="49" charset="0"/>
              </a:rPr>
              <a:t>- Mampu </a:t>
            </a:r>
            <a:r>
              <a:rPr lang="en-US" sz="2000" dirty="0" err="1">
                <a:solidFill>
                  <a:schemeClr val="tx1"/>
                </a:solidFill>
                <a:highlight>
                  <a:srgbClr val="F7F1E4"/>
                </a:highlight>
                <a:latin typeface="Consolas" panose="020B0609020204030204" pitchFamily="49" charset="0"/>
              </a:rPr>
              <a:t>mengeksplorasi</a:t>
            </a:r>
            <a:r>
              <a:rPr lang="en-US" sz="2000" dirty="0">
                <a:solidFill>
                  <a:schemeClr val="tx1"/>
                </a:solidFill>
                <a:highlight>
                  <a:srgbClr val="F7F1E4"/>
                </a:highlight>
                <a:latin typeface="Consolas" panose="020B0609020204030204" pitchFamily="49" charset="0"/>
              </a:rPr>
              <a:t> dan </a:t>
            </a:r>
            <a:r>
              <a:rPr lang="en-US" sz="2000" dirty="0" err="1">
                <a:solidFill>
                  <a:schemeClr val="tx1"/>
                </a:solidFill>
                <a:highlight>
                  <a:srgbClr val="F7F1E4"/>
                </a:highlight>
                <a:latin typeface="Consolas" panose="020B0609020204030204" pitchFamily="49" charset="0"/>
              </a:rPr>
              <a:t>menganalisis</a:t>
            </a:r>
            <a:r>
              <a:rPr lang="en-US" sz="2000" dirty="0">
                <a:solidFill>
                  <a:schemeClr val="tx1"/>
                </a:solidFill>
                <a:highlight>
                  <a:srgbClr val="F7F1E4"/>
                </a:highlight>
                <a:latin typeface="Consolas" panose="020B0609020204030204" pitchFamily="49" charset="0"/>
              </a:rPr>
              <a:t> dataset.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tx1"/>
                </a:solidFill>
                <a:highlight>
                  <a:srgbClr val="F7F1E4"/>
                </a:highlight>
                <a:latin typeface="Consolas" panose="020B0609020204030204" pitchFamily="49" charset="0"/>
              </a:rPr>
              <a:t>- Mampu </a:t>
            </a:r>
            <a:r>
              <a:rPr lang="en-US" sz="2000" dirty="0" err="1">
                <a:solidFill>
                  <a:schemeClr val="tx1"/>
                </a:solidFill>
                <a:highlight>
                  <a:srgbClr val="F7F1E4"/>
                </a:highlight>
                <a:latin typeface="Consolas" panose="020B0609020204030204" pitchFamily="49" charset="0"/>
              </a:rPr>
              <a:t>menjelaskan</a:t>
            </a:r>
            <a:r>
              <a:rPr lang="en-US" sz="2000" dirty="0">
                <a:solidFill>
                  <a:schemeClr val="tx1"/>
                </a:solidFill>
                <a:highlight>
                  <a:srgbClr val="F7F1E4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highlight>
                  <a:srgbClr val="F7F1E4"/>
                </a:highlight>
                <a:latin typeface="Consolas" panose="020B0609020204030204" pitchFamily="49" charset="0"/>
              </a:rPr>
              <a:t>cara</a:t>
            </a:r>
            <a:r>
              <a:rPr lang="en-US" sz="2000" dirty="0">
                <a:solidFill>
                  <a:schemeClr val="tx1"/>
                </a:solidFill>
                <a:highlight>
                  <a:srgbClr val="F7F1E4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highlight>
                  <a:srgbClr val="F7F1E4"/>
                </a:highlight>
                <a:latin typeface="Consolas" panose="020B0609020204030204" pitchFamily="49" charset="0"/>
              </a:rPr>
              <a:t>mengevaluasi</a:t>
            </a:r>
            <a:r>
              <a:rPr lang="en-US" sz="2000" dirty="0">
                <a:solidFill>
                  <a:schemeClr val="tx1"/>
                </a:solidFill>
                <a:highlight>
                  <a:srgbClr val="F7F1E4"/>
                </a:highlight>
                <a:latin typeface="Consolas" panose="020B0609020204030204" pitchFamily="49" charset="0"/>
              </a:rPr>
              <a:t> model.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tx1"/>
                </a:solidFill>
                <a:highlight>
                  <a:srgbClr val="F7F1E4"/>
                </a:highlight>
                <a:latin typeface="Consolas" panose="020B0609020204030204" pitchFamily="49" charset="0"/>
              </a:rPr>
              <a:t>- Mampu </a:t>
            </a:r>
            <a:r>
              <a:rPr lang="en-US" sz="2000" dirty="0" err="1">
                <a:solidFill>
                  <a:schemeClr val="tx1"/>
                </a:solidFill>
                <a:highlight>
                  <a:srgbClr val="F7F1E4"/>
                </a:highlight>
                <a:latin typeface="Consolas" panose="020B0609020204030204" pitchFamily="49" charset="0"/>
              </a:rPr>
              <a:t>menjelaskan</a:t>
            </a:r>
            <a:r>
              <a:rPr lang="en-US" sz="2000" dirty="0">
                <a:solidFill>
                  <a:schemeClr val="tx1"/>
                </a:solidFill>
                <a:highlight>
                  <a:srgbClr val="F7F1E4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highlight>
                  <a:srgbClr val="F7F1E4"/>
                </a:highlight>
                <a:latin typeface="Consolas" panose="020B0609020204030204" pitchFamily="49" charset="0"/>
              </a:rPr>
              <a:t>metodologi</a:t>
            </a:r>
            <a:r>
              <a:rPr lang="en-US" sz="2000" dirty="0">
                <a:solidFill>
                  <a:schemeClr val="tx1"/>
                </a:solidFill>
                <a:highlight>
                  <a:srgbClr val="F7F1E4"/>
                </a:highlight>
                <a:latin typeface="Consolas" panose="020B0609020204030204" pitchFamily="49" charset="0"/>
              </a:rPr>
              <a:t> yang </a:t>
            </a:r>
            <a:r>
              <a:rPr lang="en-US" sz="2000" dirty="0" err="1">
                <a:solidFill>
                  <a:schemeClr val="tx1"/>
                </a:solidFill>
                <a:highlight>
                  <a:srgbClr val="F7F1E4"/>
                </a:highlight>
                <a:latin typeface="Consolas" panose="020B0609020204030204" pitchFamily="49" charset="0"/>
              </a:rPr>
              <a:t>digunakan</a:t>
            </a:r>
            <a:r>
              <a:rPr lang="en-US" sz="2000" dirty="0">
                <a:solidFill>
                  <a:schemeClr val="tx1"/>
                </a:solidFill>
                <a:highlight>
                  <a:srgbClr val="F7F1E4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highlight>
                  <a:srgbClr val="F7F1E4"/>
                </a:highlight>
                <a:latin typeface="Consolas" panose="020B0609020204030204" pitchFamily="49" charset="0"/>
              </a:rPr>
              <a:t>untuk</a:t>
            </a:r>
            <a:r>
              <a:rPr lang="en-US" sz="2000" dirty="0">
                <a:solidFill>
                  <a:schemeClr val="tx1"/>
                </a:solidFill>
                <a:highlight>
                  <a:srgbClr val="F7F1E4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highlight>
                  <a:srgbClr val="F7F1E4"/>
                </a:highlight>
                <a:latin typeface="Consolas" panose="020B0609020204030204" pitchFamily="49" charset="0"/>
              </a:rPr>
              <a:t>setiap</a:t>
            </a:r>
            <a:r>
              <a:rPr lang="en-US" sz="2000" dirty="0">
                <a:solidFill>
                  <a:schemeClr val="tx1"/>
                </a:solidFill>
                <a:highlight>
                  <a:srgbClr val="F7F1E4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highlight>
                  <a:srgbClr val="F7F1E4"/>
                </a:highlight>
                <a:latin typeface="Consolas" panose="020B0609020204030204" pitchFamily="49" charset="0"/>
              </a:rPr>
              <a:t>langkah</a:t>
            </a:r>
            <a:r>
              <a:rPr lang="en-US" sz="2000" dirty="0">
                <a:solidFill>
                  <a:schemeClr val="tx1"/>
                </a:solidFill>
                <a:highlight>
                  <a:srgbClr val="F7F1E4"/>
                </a:highlight>
                <a:latin typeface="Consolas" panose="020B0609020204030204" pitchFamily="49" charset="0"/>
              </a:rPr>
              <a:t>, </a:t>
            </a:r>
            <a:r>
              <a:rPr lang="en-US" sz="2000" dirty="0" err="1">
                <a:solidFill>
                  <a:schemeClr val="tx1"/>
                </a:solidFill>
                <a:highlight>
                  <a:srgbClr val="F7F1E4"/>
                </a:highlight>
                <a:latin typeface="Consolas" panose="020B0609020204030204" pitchFamily="49" charset="0"/>
              </a:rPr>
              <a:t>algoritma</a:t>
            </a:r>
            <a:r>
              <a:rPr lang="en-US" sz="2000" dirty="0">
                <a:solidFill>
                  <a:schemeClr val="tx1"/>
                </a:solidFill>
                <a:highlight>
                  <a:srgbClr val="F7F1E4"/>
                </a:highlight>
                <a:latin typeface="Consolas" panose="020B0609020204030204" pitchFamily="49" charset="0"/>
              </a:rPr>
              <a:t>, </a:t>
            </a:r>
            <a:r>
              <a:rPr lang="en-US" sz="2000" dirty="0" err="1">
                <a:solidFill>
                  <a:schemeClr val="tx1"/>
                </a:solidFill>
                <a:highlight>
                  <a:srgbClr val="F7F1E4"/>
                </a:highlight>
                <a:latin typeface="Consolas" panose="020B0609020204030204" pitchFamily="49" charset="0"/>
              </a:rPr>
              <a:t>manipulasi</a:t>
            </a:r>
            <a:r>
              <a:rPr lang="en-US" sz="2000" dirty="0">
                <a:solidFill>
                  <a:schemeClr val="tx1"/>
                </a:solidFill>
                <a:highlight>
                  <a:srgbClr val="F7F1E4"/>
                </a:highlight>
                <a:latin typeface="Consolas" panose="020B0609020204030204" pitchFamily="49" charset="0"/>
              </a:rPr>
              <a:t> data, - </a:t>
            </a:r>
            <a:r>
              <a:rPr lang="en-US" sz="2000" dirty="0" err="1">
                <a:solidFill>
                  <a:schemeClr val="tx1"/>
                </a:solidFill>
                <a:highlight>
                  <a:srgbClr val="F7F1E4"/>
                </a:highlight>
                <a:latin typeface="Consolas" panose="020B0609020204030204" pitchFamily="49" charset="0"/>
              </a:rPr>
              <a:t>pembersihan</a:t>
            </a:r>
            <a:r>
              <a:rPr lang="en-US" sz="2000" dirty="0">
                <a:solidFill>
                  <a:schemeClr val="tx1"/>
                </a:solidFill>
                <a:highlight>
                  <a:srgbClr val="F7F1E4"/>
                </a:highlight>
                <a:latin typeface="Consolas" panose="020B0609020204030204" pitchFamily="49" charset="0"/>
              </a:rPr>
              <a:t> data, </a:t>
            </a:r>
            <a:r>
              <a:rPr lang="en-US" sz="2000" dirty="0" err="1">
                <a:solidFill>
                  <a:schemeClr val="tx1"/>
                </a:solidFill>
                <a:highlight>
                  <a:srgbClr val="F7F1E4"/>
                </a:highlight>
                <a:latin typeface="Consolas" panose="020B0609020204030204" pitchFamily="49" charset="0"/>
              </a:rPr>
              <a:t>dll</a:t>
            </a:r>
            <a:r>
              <a:rPr lang="en-US" sz="2000" dirty="0">
                <a:solidFill>
                  <a:schemeClr val="tx1"/>
                </a:solidFill>
                <a:highlight>
                  <a:srgbClr val="F7F1E4"/>
                </a:highlight>
                <a:latin typeface="Consolas" panose="020B0609020204030204" pitchFamily="49" charset="0"/>
              </a:rPr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tx1"/>
                </a:solidFill>
                <a:highlight>
                  <a:srgbClr val="F7F1E4"/>
                </a:highlight>
                <a:latin typeface="Consolas" panose="020B0609020204030204" pitchFamily="49" charset="0"/>
              </a:rPr>
              <a:t>- Mampu </a:t>
            </a:r>
            <a:r>
              <a:rPr lang="en-US" sz="2000" dirty="0" err="1">
                <a:solidFill>
                  <a:schemeClr val="tx1"/>
                </a:solidFill>
                <a:highlight>
                  <a:srgbClr val="F7F1E4"/>
                </a:highlight>
                <a:latin typeface="Consolas" panose="020B0609020204030204" pitchFamily="49" charset="0"/>
              </a:rPr>
              <a:t>memberikan</a:t>
            </a:r>
            <a:r>
              <a:rPr lang="en-US" sz="2000" dirty="0">
                <a:solidFill>
                  <a:schemeClr val="tx1"/>
                </a:solidFill>
                <a:highlight>
                  <a:srgbClr val="F7F1E4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highlight>
                  <a:srgbClr val="F7F1E4"/>
                </a:highlight>
                <a:latin typeface="Consolas" panose="020B0609020204030204" pitchFamily="49" charset="0"/>
              </a:rPr>
              <a:t>rencana</a:t>
            </a:r>
            <a:r>
              <a:rPr lang="en-US" sz="2000" dirty="0">
                <a:solidFill>
                  <a:schemeClr val="tx1"/>
                </a:solidFill>
                <a:highlight>
                  <a:srgbClr val="F7F1E4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highlight>
                  <a:srgbClr val="F7F1E4"/>
                </a:highlight>
                <a:latin typeface="Consolas" panose="020B0609020204030204" pitchFamily="49" charset="0"/>
              </a:rPr>
              <a:t>perbaikan</a:t>
            </a:r>
            <a:r>
              <a:rPr lang="en-US" sz="2000" dirty="0">
                <a:solidFill>
                  <a:schemeClr val="tx1"/>
                </a:solidFill>
                <a:highlight>
                  <a:srgbClr val="F7F1E4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highlight>
                  <a:srgbClr val="F7F1E4"/>
                </a:highlight>
                <a:latin typeface="Consolas" panose="020B0609020204030204" pitchFamily="49" charset="0"/>
              </a:rPr>
              <a:t>lebih</a:t>
            </a:r>
            <a:r>
              <a:rPr lang="en-US" sz="2000" dirty="0">
                <a:solidFill>
                  <a:schemeClr val="tx1"/>
                </a:solidFill>
                <a:highlight>
                  <a:srgbClr val="F7F1E4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highlight>
                  <a:srgbClr val="F7F1E4"/>
                </a:highlight>
                <a:latin typeface="Consolas" panose="020B0609020204030204" pitchFamily="49" charset="0"/>
              </a:rPr>
              <a:t>lanjut</a:t>
            </a:r>
            <a:r>
              <a:rPr lang="en-US" sz="2000" dirty="0">
                <a:solidFill>
                  <a:schemeClr val="tx1"/>
                </a:solidFill>
                <a:highlight>
                  <a:srgbClr val="F7F1E4"/>
                </a:highlight>
                <a:latin typeface="Consolas" panose="020B0609020204030204" pitchFamily="49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4343897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93D545-C417-48EA-9543-078BF8EB6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F7F1E4"/>
                </a:solidFill>
                <a:effectLst/>
                <a:latin typeface="Consolas" panose="020B0609020204030204" pitchFamily="49" charset="0"/>
              </a:rPr>
              <a:t>DATASET</a:t>
            </a:r>
            <a:endParaRPr lang="en-US" b="0" dirty="0">
              <a:solidFill>
                <a:srgbClr val="F7F1E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D492004-FF5A-486F-BD35-52AACB74C65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F8CC2AF-C68E-E362-31A3-474C2394AFC9}"/>
              </a:ext>
            </a:extLst>
          </p:cNvPr>
          <p:cNvSpPr/>
          <p:nvPr/>
        </p:nvSpPr>
        <p:spPr>
          <a:xfrm>
            <a:off x="2824480" y="2242717"/>
            <a:ext cx="1671316" cy="1253487"/>
          </a:xfrm>
          <a:prstGeom prst="rect">
            <a:avLst/>
          </a:prstGeom>
          <a:gradFill>
            <a:gsLst>
              <a:gs pos="25000">
                <a:schemeClr val="accent2">
                  <a:satMod val="103000"/>
                  <a:lumMod val="102000"/>
                  <a:tint val="94000"/>
                </a:schemeClr>
              </a:gs>
              <a:gs pos="50000">
                <a:schemeClr val="accent2">
                  <a:satMod val="110000"/>
                  <a:lumMod val="100000"/>
                  <a:shade val="100000"/>
                </a:schemeClr>
              </a:gs>
              <a:gs pos="100000">
                <a:schemeClr val="accent2">
                  <a:lumMod val="99000"/>
                  <a:satMod val="120000"/>
                  <a:shade val="78000"/>
                </a:schemeClr>
              </a:gs>
            </a:gsLst>
          </a:gradFill>
          <a:ln>
            <a:solidFill>
              <a:srgbClr val="282828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DATASET</a:t>
            </a:r>
          </a:p>
          <a:p>
            <a:pPr algn="ctr"/>
            <a:endParaRPr lang="en-US" b="1" dirty="0">
              <a:solidFill>
                <a:schemeClr val="tx1"/>
              </a:solidFill>
            </a:endParaRPr>
          </a:p>
          <a:p>
            <a:pPr algn="ctr"/>
            <a:r>
              <a:rPr lang="en-US" b="1" dirty="0">
                <a:solidFill>
                  <a:schemeClr val="tx1"/>
                </a:solidFill>
              </a:rPr>
              <a:t>160 baris</a:t>
            </a:r>
          </a:p>
          <a:p>
            <a:pPr algn="ctr"/>
            <a:r>
              <a:rPr lang="en-US" b="1" dirty="0">
                <a:solidFill>
                  <a:schemeClr val="tx1"/>
                </a:solidFill>
              </a:rPr>
              <a:t>10 </a:t>
            </a:r>
            <a:r>
              <a:rPr lang="en-US" b="1" dirty="0" err="1">
                <a:solidFill>
                  <a:schemeClr val="tx1"/>
                </a:solidFill>
              </a:rPr>
              <a:t>kolom</a:t>
            </a:r>
            <a:endParaRPr lang="en-US" sz="1200" b="1" dirty="0">
              <a:solidFill>
                <a:schemeClr val="tx1"/>
              </a:solidFill>
            </a:endParaRPr>
          </a:p>
        </p:txBody>
      </p: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5DD19B2B-3BDE-21D9-71E1-E131023080D6}"/>
              </a:ext>
            </a:extLst>
          </p:cNvPr>
          <p:cNvCxnSpPr>
            <a:cxnSpLocks/>
            <a:stCxn id="10" idx="2"/>
          </p:cNvCxnSpPr>
          <p:nvPr/>
        </p:nvCxnSpPr>
        <p:spPr>
          <a:xfrm rot="5400000">
            <a:off x="2124523" y="2959181"/>
            <a:ext cx="998592" cy="207263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001F92DA-2EE8-ADE5-1F37-F10F49D7AEFB}"/>
              </a:ext>
            </a:extLst>
          </p:cNvPr>
          <p:cNvCxnSpPr>
            <a:cxnSpLocks/>
            <a:stCxn id="10" idx="2"/>
          </p:cNvCxnSpPr>
          <p:nvPr/>
        </p:nvCxnSpPr>
        <p:spPr>
          <a:xfrm rot="16200000" flipH="1">
            <a:off x="4174304" y="2982038"/>
            <a:ext cx="998592" cy="202692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aphicFrame>
        <p:nvGraphicFramePr>
          <p:cNvPr id="20" name="Table 20">
            <a:extLst>
              <a:ext uri="{FF2B5EF4-FFF2-40B4-BE49-F238E27FC236}">
                <a16:creationId xmlns:a16="http://schemas.microsoft.com/office/drawing/2014/main" id="{B0174940-8FE0-F62B-BE19-0D79877E16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2491740"/>
              </p:ext>
            </p:extLst>
          </p:nvPr>
        </p:nvGraphicFramePr>
        <p:xfrm>
          <a:off x="116165" y="3995499"/>
          <a:ext cx="6736080" cy="2021840"/>
        </p:xfrm>
        <a:graphic>
          <a:graphicData uri="http://schemas.openxmlformats.org/drawingml/2006/table">
            <a:tbl>
              <a:tblPr firstRow="1" bandRow="1">
                <a:tableStyleId>{284E427A-3D55-4303-BF80-6455036E1DE7}</a:tableStyleId>
              </a:tblPr>
              <a:tblGrid>
                <a:gridCol w="1513840">
                  <a:extLst>
                    <a:ext uri="{9D8B030D-6E8A-4147-A177-3AD203B41FA5}">
                      <a16:colId xmlns:a16="http://schemas.microsoft.com/office/drawing/2014/main" val="2079516613"/>
                    </a:ext>
                  </a:extLst>
                </a:gridCol>
                <a:gridCol w="5222240">
                  <a:extLst>
                    <a:ext uri="{9D8B030D-6E8A-4147-A177-3AD203B41FA5}">
                      <a16:colId xmlns:a16="http://schemas.microsoft.com/office/drawing/2014/main" val="7241725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KOLOM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DESKRIPSI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48846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target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Informasi untuk memprediksi nutrisi tanaman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3476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v1-v8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Informasi tentang variabel untuk memprediksi nutrisi tanaman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23451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Sample_type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Informasi</a:t>
                      </a:r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tentang</a:t>
                      </a:r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2 </a:t>
                      </a:r>
                      <a:r>
                        <a:rPr lang="en-US" sz="18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sampel</a:t>
                      </a:r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laboratorium</a:t>
                      </a:r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berbeda</a:t>
                      </a:r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yang </a:t>
                      </a:r>
                      <a:r>
                        <a:rPr lang="en-US" sz="18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diperoleh</a:t>
                      </a:r>
                      <a:endParaRPr lang="en-US" sz="18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78662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335236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9BAEC78-DC16-8489-0465-8A3F0A03C78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5765202" y="6081220"/>
            <a:ext cx="605519" cy="402390"/>
          </a:xfrm>
        </p:spPr>
        <p:txBody>
          <a:bodyPr/>
          <a:lstStyle/>
          <a:p>
            <a:fld id="{D495E168-DA5E-4888-8D8A-92B118324C14}" type="slidenum">
              <a:rPr lang="en-US" noProof="0" smtClean="0"/>
              <a:pPr/>
              <a:t>4</a:t>
            </a:fld>
            <a:endParaRPr lang="en-US" noProof="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B7CA8B2-7FD2-36BD-FBE9-ECC5D485692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91320" y="6081220"/>
            <a:ext cx="3745644" cy="402390"/>
          </a:xfrm>
        </p:spPr>
        <p:txBody>
          <a:bodyPr/>
          <a:lstStyle/>
          <a:p>
            <a:r>
              <a:rPr lang="en-US" noProof="0"/>
              <a:t>ADD A FOOTER</a:t>
            </a:r>
            <a:endParaRPr lang="en-US" noProof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550F23-3266-C499-DF54-EE3FEB4ABE5D}"/>
              </a:ext>
            </a:extLst>
          </p:cNvPr>
          <p:cNvSpPr txBox="1"/>
          <p:nvPr/>
        </p:nvSpPr>
        <p:spPr>
          <a:xfrm>
            <a:off x="2357521" y="162560"/>
            <a:ext cx="8026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EXPLORATORY DATA ANALYSIS (EDA)</a:t>
            </a:r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624F64-AC5E-8701-BF89-B3C3973A08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5917"/>
          <a:stretch/>
        </p:blipFill>
        <p:spPr>
          <a:xfrm>
            <a:off x="7353556" y="3068964"/>
            <a:ext cx="2444896" cy="19825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8EC20C1-AEE3-2393-B610-89D6871AE0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7192"/>
          <a:stretch/>
        </p:blipFill>
        <p:spPr>
          <a:xfrm>
            <a:off x="169302" y="808895"/>
            <a:ext cx="2412953" cy="198675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E3B3AD6-20DE-945F-2881-57863F1720E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6869"/>
          <a:stretch/>
        </p:blipFill>
        <p:spPr>
          <a:xfrm>
            <a:off x="2478965" y="808894"/>
            <a:ext cx="2422372" cy="198675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6E03733-039B-2D63-CF7B-4AAE6B55C79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6061"/>
          <a:stretch/>
        </p:blipFill>
        <p:spPr>
          <a:xfrm>
            <a:off x="4891918" y="808892"/>
            <a:ext cx="2445919" cy="198675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38436DB-27F7-4CCB-21C1-16B60C0967A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6546"/>
          <a:stretch/>
        </p:blipFill>
        <p:spPr>
          <a:xfrm>
            <a:off x="7337837" y="808892"/>
            <a:ext cx="2431791" cy="198675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3CA8B9C-1417-0BBE-E779-384184BA22A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16869"/>
          <a:stretch/>
        </p:blipFill>
        <p:spPr>
          <a:xfrm>
            <a:off x="9769628" y="808891"/>
            <a:ext cx="2422372" cy="198675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58BAC76-503C-FB7B-1786-94233139B2D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16222"/>
          <a:stretch/>
        </p:blipFill>
        <p:spPr>
          <a:xfrm>
            <a:off x="169302" y="3068970"/>
            <a:ext cx="2441209" cy="198675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C3FB93E-90C8-A33C-5438-066337E1F9CA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16546"/>
          <a:stretch/>
        </p:blipFill>
        <p:spPr>
          <a:xfrm>
            <a:off x="2582255" y="3068964"/>
            <a:ext cx="2431791" cy="198675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A1B8289-33CE-75C2-8790-217FCEE204B9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r="17192"/>
          <a:stretch/>
        </p:blipFill>
        <p:spPr>
          <a:xfrm>
            <a:off x="4940603" y="3068964"/>
            <a:ext cx="2412953" cy="1986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5416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E5934C-C599-851B-B522-A3BF699BAAE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5</a:t>
            </a:fld>
            <a:endParaRPr lang="en-US" noProof="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B57D6F3-7897-F430-604F-BFEE09A76C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/>
              <a:t>ADD A FOOTER</a:t>
            </a:r>
            <a:endParaRPr lang="en-US" noProof="0" dirty="0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5718E2CE-F032-06BD-AF95-64FA7F11EAA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1373126"/>
              </p:ext>
            </p:extLst>
          </p:nvPr>
        </p:nvGraphicFramePr>
        <p:xfrm>
          <a:off x="269241" y="2050386"/>
          <a:ext cx="5400039" cy="1854200"/>
        </p:xfrm>
        <a:graphic>
          <a:graphicData uri="http://schemas.openxmlformats.org/drawingml/2006/table">
            <a:tbl>
              <a:tblPr firstRow="1" bandRow="1">
                <a:tableStyleId>{284E427A-3D55-4303-BF80-6455036E1DE7}</a:tableStyleId>
              </a:tblPr>
              <a:tblGrid>
                <a:gridCol w="1925319">
                  <a:extLst>
                    <a:ext uri="{9D8B030D-6E8A-4147-A177-3AD203B41FA5}">
                      <a16:colId xmlns:a16="http://schemas.microsoft.com/office/drawing/2014/main" val="1744036118"/>
                    </a:ext>
                  </a:extLst>
                </a:gridCol>
                <a:gridCol w="1503680">
                  <a:extLst>
                    <a:ext uri="{9D8B030D-6E8A-4147-A177-3AD203B41FA5}">
                      <a16:colId xmlns:a16="http://schemas.microsoft.com/office/drawing/2014/main" val="1729334465"/>
                    </a:ext>
                  </a:extLst>
                </a:gridCol>
                <a:gridCol w="1971040">
                  <a:extLst>
                    <a:ext uri="{9D8B030D-6E8A-4147-A177-3AD203B41FA5}">
                      <a16:colId xmlns:a16="http://schemas.microsoft.com/office/drawing/2014/main" val="36179394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Akurasi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Standar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Deviasi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76512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Linear Regression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07371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Ridge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0.18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37090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Decission</a:t>
                      </a:r>
                      <a:r>
                        <a:rPr lang="en-US" dirty="0"/>
                        <a:t> Tree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-1.37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09592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Random Forest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1006801"/>
                  </a:ext>
                </a:extLst>
              </a:tr>
            </a:tbl>
          </a:graphicData>
        </a:graphic>
      </p:graphicFrame>
      <p:sp>
        <p:nvSpPr>
          <p:cNvPr id="5" name="Title 4">
            <a:extLst>
              <a:ext uri="{FF2B5EF4-FFF2-40B4-BE49-F238E27FC236}">
                <a16:creationId xmlns:a16="http://schemas.microsoft.com/office/drawing/2014/main" id="{437FBE4D-D9E7-1B83-88B0-0CF3109C75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PEMILIHAN MODEL </a:t>
            </a:r>
          </a:p>
        </p:txBody>
      </p:sp>
    </p:spTree>
    <p:extLst>
      <p:ext uri="{BB962C8B-B14F-4D97-AF65-F5344CB8AC3E}">
        <p14:creationId xmlns:p14="http://schemas.microsoft.com/office/powerpoint/2010/main" val="35116260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E5934C-C599-851B-B522-A3BF699BAAE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6</a:t>
            </a:fld>
            <a:endParaRPr lang="en-US" noProof="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B57D6F3-7897-F430-604F-BFEE09A76C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/>
              <a:t>ADD A FOOTER</a:t>
            </a:r>
            <a:endParaRPr lang="en-US" noProof="0" dirty="0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5718E2CE-F032-06BD-AF95-64FA7F11EAA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4352692"/>
              </p:ext>
            </p:extLst>
          </p:nvPr>
        </p:nvGraphicFramePr>
        <p:xfrm>
          <a:off x="198121" y="2974946"/>
          <a:ext cx="5400039" cy="1112520"/>
        </p:xfrm>
        <a:graphic>
          <a:graphicData uri="http://schemas.openxmlformats.org/drawingml/2006/table">
            <a:tbl>
              <a:tblPr firstRow="1" bandRow="1">
                <a:tableStyleId>{284E427A-3D55-4303-BF80-6455036E1DE7}</a:tableStyleId>
              </a:tblPr>
              <a:tblGrid>
                <a:gridCol w="1925319">
                  <a:extLst>
                    <a:ext uri="{9D8B030D-6E8A-4147-A177-3AD203B41FA5}">
                      <a16:colId xmlns:a16="http://schemas.microsoft.com/office/drawing/2014/main" val="1744036118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1729334465"/>
                    </a:ext>
                  </a:extLst>
                </a:gridCol>
                <a:gridCol w="1798320">
                  <a:extLst>
                    <a:ext uri="{9D8B030D-6E8A-4147-A177-3AD203B41FA5}">
                      <a16:colId xmlns:a16="http://schemas.microsoft.com/office/drawing/2014/main" val="36179394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Proses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R2 Score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76512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Training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07371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3709079"/>
                  </a:ext>
                </a:extLst>
              </a:tr>
            </a:tbl>
          </a:graphicData>
        </a:graphic>
      </p:graphicFrame>
      <p:sp>
        <p:nvSpPr>
          <p:cNvPr id="5" name="Title 4">
            <a:extLst>
              <a:ext uri="{FF2B5EF4-FFF2-40B4-BE49-F238E27FC236}">
                <a16:creationId xmlns:a16="http://schemas.microsoft.com/office/drawing/2014/main" id="{437FBE4D-D9E7-1B83-88B0-0CF3109C75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EVALUASI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543DBF-ED1E-F558-73F2-DEAE92231ADC}"/>
              </a:ext>
            </a:extLst>
          </p:cNvPr>
          <p:cNvSpPr txBox="1"/>
          <p:nvPr/>
        </p:nvSpPr>
        <p:spPr>
          <a:xfrm>
            <a:off x="777240" y="2148151"/>
            <a:ext cx="424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MODEL RIDGE PARAMETER BASELINE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1BA1882-26A8-E03A-5EC7-185F9203894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84367247"/>
              </p:ext>
            </p:extLst>
          </p:nvPr>
        </p:nvGraphicFramePr>
        <p:xfrm>
          <a:off x="6024881" y="2952056"/>
          <a:ext cx="5400039" cy="1112520"/>
        </p:xfrm>
        <a:graphic>
          <a:graphicData uri="http://schemas.openxmlformats.org/drawingml/2006/table">
            <a:tbl>
              <a:tblPr firstRow="1" bandRow="1">
                <a:tableStyleId>{284E427A-3D55-4303-BF80-6455036E1DE7}</a:tableStyleId>
              </a:tblPr>
              <a:tblGrid>
                <a:gridCol w="1925319">
                  <a:extLst>
                    <a:ext uri="{9D8B030D-6E8A-4147-A177-3AD203B41FA5}">
                      <a16:colId xmlns:a16="http://schemas.microsoft.com/office/drawing/2014/main" val="1744036118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1729334465"/>
                    </a:ext>
                  </a:extLst>
                </a:gridCol>
                <a:gridCol w="1798320">
                  <a:extLst>
                    <a:ext uri="{9D8B030D-6E8A-4147-A177-3AD203B41FA5}">
                      <a16:colId xmlns:a16="http://schemas.microsoft.com/office/drawing/2014/main" val="36179394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Proses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R2 Score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76512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Training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07371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3709079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532D0A6B-A98A-AF93-C59E-62BA5FDBC7D7}"/>
              </a:ext>
            </a:extLst>
          </p:cNvPr>
          <p:cNvSpPr txBox="1"/>
          <p:nvPr/>
        </p:nvSpPr>
        <p:spPr>
          <a:xfrm>
            <a:off x="6543040" y="2157993"/>
            <a:ext cx="4871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MODEL RIDGE PARAMETER HYPERPARAMETER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F74BF7C-553F-4248-1DC2-9CF666CDA5F1}"/>
              </a:ext>
            </a:extLst>
          </p:cNvPr>
          <p:cNvSpPr txBox="1"/>
          <p:nvPr/>
        </p:nvSpPr>
        <p:spPr>
          <a:xfrm>
            <a:off x="2273300" y="4304641"/>
            <a:ext cx="1249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Good Fit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0CFFEB-F27A-DDB5-F594-45536165708B}"/>
              </a:ext>
            </a:extLst>
          </p:cNvPr>
          <p:cNvSpPr txBox="1"/>
          <p:nvPr/>
        </p:nvSpPr>
        <p:spPr>
          <a:xfrm>
            <a:off x="8354060" y="4304641"/>
            <a:ext cx="1249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Good Fit</a:t>
            </a:r>
          </a:p>
        </p:txBody>
      </p:sp>
    </p:spTree>
    <p:extLst>
      <p:ext uri="{BB962C8B-B14F-4D97-AF65-F5344CB8AC3E}">
        <p14:creationId xmlns:p14="http://schemas.microsoft.com/office/powerpoint/2010/main" val="11878375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E5934C-C599-851B-B522-A3BF699BAAE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7</a:t>
            </a:fld>
            <a:endParaRPr lang="en-US" noProof="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B57D6F3-7897-F430-604F-BFEE09A76C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/>
              <a:t>ADD A FOOTER</a:t>
            </a:r>
            <a:endParaRPr lang="en-US" noProof="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37FBE4D-D9E7-1B83-88B0-0CF3109C75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INFERENCE</a:t>
            </a:r>
          </a:p>
        </p:txBody>
      </p:sp>
      <p:graphicFrame>
        <p:nvGraphicFramePr>
          <p:cNvPr id="13" name="Table 13">
            <a:extLst>
              <a:ext uri="{FF2B5EF4-FFF2-40B4-BE49-F238E27FC236}">
                <a16:creationId xmlns:a16="http://schemas.microsoft.com/office/drawing/2014/main" id="{C2F18439-ED14-B607-5DA0-CC49A2A8800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66712092"/>
              </p:ext>
            </p:extLst>
          </p:nvPr>
        </p:nvGraphicFramePr>
        <p:xfrm>
          <a:off x="208090" y="3038225"/>
          <a:ext cx="11775819" cy="1280160"/>
        </p:xfrm>
        <a:graphic>
          <a:graphicData uri="http://schemas.openxmlformats.org/drawingml/2006/table">
            <a:tbl>
              <a:tblPr firstRow="1" bandRow="1">
                <a:tableStyleId>{284E427A-3D55-4303-BF80-6455036E1DE7}</a:tableStyleId>
              </a:tblPr>
              <a:tblGrid>
                <a:gridCol w="953299">
                  <a:extLst>
                    <a:ext uri="{9D8B030D-6E8A-4147-A177-3AD203B41FA5}">
                      <a16:colId xmlns:a16="http://schemas.microsoft.com/office/drawing/2014/main" val="3311848339"/>
                    </a:ext>
                  </a:extLst>
                </a:gridCol>
                <a:gridCol w="1082227">
                  <a:extLst>
                    <a:ext uri="{9D8B030D-6E8A-4147-A177-3AD203B41FA5}">
                      <a16:colId xmlns:a16="http://schemas.microsoft.com/office/drawing/2014/main" val="1814018854"/>
                    </a:ext>
                  </a:extLst>
                </a:gridCol>
                <a:gridCol w="937725">
                  <a:extLst>
                    <a:ext uri="{9D8B030D-6E8A-4147-A177-3AD203B41FA5}">
                      <a16:colId xmlns:a16="http://schemas.microsoft.com/office/drawing/2014/main" val="2624931345"/>
                    </a:ext>
                  </a:extLst>
                </a:gridCol>
                <a:gridCol w="1072054">
                  <a:extLst>
                    <a:ext uri="{9D8B030D-6E8A-4147-A177-3AD203B41FA5}">
                      <a16:colId xmlns:a16="http://schemas.microsoft.com/office/drawing/2014/main" val="1764385148"/>
                    </a:ext>
                  </a:extLst>
                </a:gridCol>
                <a:gridCol w="1075256">
                  <a:extLst>
                    <a:ext uri="{9D8B030D-6E8A-4147-A177-3AD203B41FA5}">
                      <a16:colId xmlns:a16="http://schemas.microsoft.com/office/drawing/2014/main" val="2138154673"/>
                    </a:ext>
                  </a:extLst>
                </a:gridCol>
                <a:gridCol w="1066402">
                  <a:extLst>
                    <a:ext uri="{9D8B030D-6E8A-4147-A177-3AD203B41FA5}">
                      <a16:colId xmlns:a16="http://schemas.microsoft.com/office/drawing/2014/main" val="570301899"/>
                    </a:ext>
                  </a:extLst>
                </a:gridCol>
                <a:gridCol w="1085178">
                  <a:extLst>
                    <a:ext uri="{9D8B030D-6E8A-4147-A177-3AD203B41FA5}">
                      <a16:colId xmlns:a16="http://schemas.microsoft.com/office/drawing/2014/main" val="1486854461"/>
                    </a:ext>
                  </a:extLst>
                </a:gridCol>
                <a:gridCol w="1204498">
                  <a:extLst>
                    <a:ext uri="{9D8B030D-6E8A-4147-A177-3AD203B41FA5}">
                      <a16:colId xmlns:a16="http://schemas.microsoft.com/office/drawing/2014/main" val="482766839"/>
                    </a:ext>
                  </a:extLst>
                </a:gridCol>
                <a:gridCol w="957569">
                  <a:extLst>
                    <a:ext uri="{9D8B030D-6E8A-4147-A177-3AD203B41FA5}">
                      <a16:colId xmlns:a16="http://schemas.microsoft.com/office/drawing/2014/main" val="2630801918"/>
                    </a:ext>
                  </a:extLst>
                </a:gridCol>
                <a:gridCol w="798309">
                  <a:extLst>
                    <a:ext uri="{9D8B030D-6E8A-4147-A177-3AD203B41FA5}">
                      <a16:colId xmlns:a16="http://schemas.microsoft.com/office/drawing/2014/main" val="1097597996"/>
                    </a:ext>
                  </a:extLst>
                </a:gridCol>
                <a:gridCol w="1543302">
                  <a:extLst>
                    <a:ext uri="{9D8B030D-6E8A-4147-A177-3AD203B41FA5}">
                      <a16:colId xmlns:a16="http://schemas.microsoft.com/office/drawing/2014/main" val="17368460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Sample</a:t>
                      </a:r>
                    </a:p>
                    <a:p>
                      <a:pPr algn="ctr"/>
                      <a:r>
                        <a:rPr lang="en-US" dirty="0"/>
                        <a:t>Type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target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target </a:t>
                      </a:r>
                    </a:p>
                    <a:p>
                      <a:pPr algn="ctr"/>
                      <a:r>
                        <a:rPr lang="en-US" dirty="0"/>
                        <a:t>Predict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58432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438.78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195.853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500.76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354.897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678.324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222.124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788.856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4588.777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lab 1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4.89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highlight>
                            <a:srgbClr val="FF0000"/>
                          </a:highlight>
                          <a:latin typeface="+mn-lt"/>
                          <a:ea typeface="+mn-ea"/>
                          <a:cs typeface="+mn-cs"/>
                        </a:rPr>
                        <a:t>4.833663</a:t>
                      </a:r>
                      <a:endParaRPr lang="en-US" dirty="0">
                        <a:highlight>
                          <a:srgbClr val="FF0000"/>
                        </a:highligh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07895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010385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297409-0445-8DFA-98C8-E9EB9FB1A8C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8</a:t>
            </a:fld>
            <a:endParaRPr lang="en-US" noProof="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74C2FC2-A6B5-2641-FB86-7E2BF1C3747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/>
              <a:t>ADD A FOOTER</a:t>
            </a:r>
            <a:endParaRPr lang="en-US" noProof="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219A12-FDC6-E9E2-5825-3A7306EED6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Dataset yang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tersedia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mungkin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dapat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ditambah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lebih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banyak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agar model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lebih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mudah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mempelajari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data dan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melakukan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prediksi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 </a:t>
            </a:r>
          </a:p>
          <a:p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feature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dalam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dataset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mungkin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bisa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lebih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diperjelas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agar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memudahkan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penelitian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dalam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menarik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kesimpulan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misalnya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di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kolom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target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akan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lebih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mudah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jika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mengetahui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apakah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semakin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tinggi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nilai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target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berarti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penelitian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nutrisi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semakin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baik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atau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semakin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buruk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</a:p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CAE708A-ABD9-66FD-59B6-E65F6E7BBF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Improvement</a:t>
            </a:r>
          </a:p>
        </p:txBody>
      </p:sp>
    </p:spTree>
    <p:extLst>
      <p:ext uri="{BB962C8B-B14F-4D97-AF65-F5344CB8AC3E}">
        <p14:creationId xmlns:p14="http://schemas.microsoft.com/office/powerpoint/2010/main" val="16644688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CC6DEB0-2AE5-BA55-F3C9-1CF1D501C11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9</a:t>
            </a:fld>
            <a:endParaRPr lang="en-US" noProof="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C9A0CD-1560-842A-680A-46C43C3209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1518" y="1644909"/>
            <a:ext cx="11506962" cy="4247891"/>
          </a:xfrm>
        </p:spPr>
        <p:txBody>
          <a:bodyPr>
            <a:noAutofit/>
          </a:bodyPr>
          <a:lstStyle/>
          <a:p>
            <a:r>
              <a:rPr lang="en-US" sz="1600" b="0" dirty="0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1. </a:t>
            </a:r>
            <a:r>
              <a:rPr lang="en-US" sz="1600" b="0" dirty="0" err="1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nilai</a:t>
            </a:r>
            <a:r>
              <a:rPr lang="en-US" sz="1600" b="0" dirty="0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 target paling </a:t>
            </a:r>
            <a:r>
              <a:rPr lang="en-US" sz="1600" b="0" dirty="0" err="1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rendah</a:t>
            </a:r>
            <a:r>
              <a:rPr lang="en-US" sz="1600" b="0" dirty="0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berada</a:t>
            </a:r>
            <a:r>
              <a:rPr lang="en-US" sz="1600" b="0" dirty="0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 di lab 2 </a:t>
            </a:r>
            <a:r>
              <a:rPr lang="en-US" sz="1600" b="0" dirty="0" err="1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dengan</a:t>
            </a:r>
            <a:r>
              <a:rPr lang="en-US" sz="1600" b="0" dirty="0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nilai</a:t>
            </a:r>
            <a:r>
              <a:rPr lang="en-US" sz="1600" b="0" dirty="0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 4.13 dan paling </a:t>
            </a:r>
            <a:r>
              <a:rPr lang="en-US" sz="1600" b="0" dirty="0" err="1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tinggi</a:t>
            </a:r>
            <a:r>
              <a:rPr lang="en-US" sz="1600" b="0" dirty="0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berada</a:t>
            </a:r>
            <a:r>
              <a:rPr lang="en-US" sz="1600" b="0" dirty="0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 di lab 1 </a:t>
            </a:r>
            <a:r>
              <a:rPr lang="en-US" sz="1600" b="0" dirty="0" err="1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dengan</a:t>
            </a:r>
            <a:r>
              <a:rPr lang="en-US" sz="1600" b="0" dirty="0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nilai</a:t>
            </a:r>
            <a:r>
              <a:rPr lang="en-US" sz="1600" b="0" dirty="0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 5.26</a:t>
            </a:r>
          </a:p>
          <a:p>
            <a:r>
              <a:rPr lang="en-US" sz="1600" b="0" dirty="0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2. </a:t>
            </a:r>
            <a:r>
              <a:rPr lang="en-US" sz="1600" b="0" dirty="0" err="1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Berdasarkan</a:t>
            </a:r>
            <a:r>
              <a:rPr lang="en-US" sz="1600" b="0" dirty="0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 feature v1 </a:t>
            </a:r>
            <a:r>
              <a:rPr lang="en-US" sz="1600" b="0" dirty="0" err="1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sampai</a:t>
            </a:r>
            <a:r>
              <a:rPr lang="en-US" sz="1600" b="0" dirty="0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 v8 </a:t>
            </a:r>
            <a:r>
              <a:rPr lang="en-US" sz="1600" b="0" dirty="0" err="1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dapat</a:t>
            </a:r>
            <a:r>
              <a:rPr lang="en-US" sz="1600" b="0" dirty="0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disimpulkan</a:t>
            </a:r>
            <a:r>
              <a:rPr lang="en-US" sz="1600" b="0" dirty="0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bahwa</a:t>
            </a:r>
            <a:r>
              <a:rPr lang="en-US" sz="1600" b="0" dirty="0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dari</a:t>
            </a:r>
            <a:r>
              <a:rPr lang="en-US" sz="1600" b="0" dirty="0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 v1 </a:t>
            </a:r>
            <a:r>
              <a:rPr lang="en-US" sz="1600" b="0" dirty="0" err="1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sampai</a:t>
            </a:r>
            <a:r>
              <a:rPr lang="en-US" sz="1600" b="0" dirty="0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 v5 </a:t>
            </a:r>
            <a:r>
              <a:rPr lang="en-US" sz="1600" b="0" dirty="0" err="1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nilai</a:t>
            </a:r>
            <a:r>
              <a:rPr lang="en-US" sz="1600" b="0" dirty="0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 data </a:t>
            </a:r>
            <a:r>
              <a:rPr lang="en-US" sz="1600" b="0" dirty="0" err="1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terendah</a:t>
            </a:r>
            <a:r>
              <a:rPr lang="en-US" sz="1600" b="0" dirty="0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selalu</a:t>
            </a:r>
            <a:r>
              <a:rPr lang="en-US" sz="1600" b="0" dirty="0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berasal</a:t>
            </a:r>
            <a:r>
              <a:rPr lang="en-US" sz="1600" b="0" dirty="0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dalr</a:t>
            </a:r>
            <a:r>
              <a:rPr lang="en-US" sz="1600" b="0" dirty="0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 lab 1 dan data </a:t>
            </a:r>
            <a:r>
              <a:rPr lang="en-US" sz="1600" b="0" dirty="0" err="1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dengan</a:t>
            </a:r>
            <a:r>
              <a:rPr lang="en-US" sz="1600" b="0" dirty="0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nilai</a:t>
            </a:r>
            <a:r>
              <a:rPr lang="en-US" sz="1600" b="0" dirty="0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tertinggi</a:t>
            </a:r>
            <a:r>
              <a:rPr lang="en-US" sz="1600" b="0" dirty="0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berasal</a:t>
            </a:r>
            <a:r>
              <a:rPr lang="en-US" sz="1600" b="0" dirty="0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dari</a:t>
            </a:r>
            <a:r>
              <a:rPr lang="en-US" sz="1600" b="0" dirty="0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 lab 2. </a:t>
            </a:r>
            <a:r>
              <a:rPr lang="en-US" sz="1600" b="0" dirty="0" err="1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Untuk</a:t>
            </a:r>
            <a:r>
              <a:rPr lang="en-US" sz="1600" b="0" dirty="0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 v6 </a:t>
            </a:r>
            <a:r>
              <a:rPr lang="en-US" sz="1600" b="0" dirty="0" err="1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nilai</a:t>
            </a:r>
            <a:r>
              <a:rPr lang="en-US" sz="1600" b="0" dirty="0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terendah</a:t>
            </a:r>
            <a:r>
              <a:rPr lang="en-US" sz="1600" b="0" dirty="0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 dan </a:t>
            </a:r>
            <a:r>
              <a:rPr lang="en-US" sz="1600" b="0" dirty="0" err="1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tertinggi</a:t>
            </a:r>
            <a:r>
              <a:rPr lang="en-US" sz="1600" b="0" dirty="0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berasal</a:t>
            </a:r>
            <a:r>
              <a:rPr lang="en-US" sz="1600" b="0" dirty="0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dari</a:t>
            </a:r>
            <a:r>
              <a:rPr lang="en-US" sz="1600" b="0" dirty="0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 lab 2 , </a:t>
            </a:r>
            <a:r>
              <a:rPr lang="en-US" sz="1600" b="0" dirty="0" err="1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lalu</a:t>
            </a:r>
            <a:r>
              <a:rPr lang="en-US" sz="1600" b="0" dirty="0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 v7 dan v8 </a:t>
            </a:r>
            <a:r>
              <a:rPr lang="en-US" sz="1600" b="0" dirty="0" err="1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nilai</a:t>
            </a:r>
            <a:r>
              <a:rPr lang="en-US" sz="1600" b="0" dirty="0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terendah</a:t>
            </a:r>
            <a:r>
              <a:rPr lang="en-US" sz="1600" b="0" dirty="0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berasal</a:t>
            </a:r>
            <a:r>
              <a:rPr lang="en-US" sz="1600" b="0" dirty="0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dari</a:t>
            </a:r>
            <a:r>
              <a:rPr lang="en-US" sz="1600" b="0" dirty="0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 lab 2 dan </a:t>
            </a:r>
            <a:r>
              <a:rPr lang="en-US" sz="1600" b="0" dirty="0" err="1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nilai</a:t>
            </a:r>
            <a:r>
              <a:rPr lang="en-US" sz="1600" b="0" dirty="0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tertinggi</a:t>
            </a:r>
            <a:r>
              <a:rPr lang="en-US" sz="1600" b="0" dirty="0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berasal</a:t>
            </a:r>
            <a:r>
              <a:rPr lang="en-US" sz="1600" b="0" dirty="0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dari</a:t>
            </a:r>
            <a:r>
              <a:rPr lang="en-US" sz="1600" b="0" dirty="0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 lab 1.</a:t>
            </a:r>
          </a:p>
          <a:p>
            <a:r>
              <a:rPr lang="en-US" sz="1600" b="0" dirty="0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3. Pada </a:t>
            </a:r>
            <a:r>
              <a:rPr lang="en-US" sz="1600" b="0" dirty="0" err="1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penelitian</a:t>
            </a:r>
            <a:r>
              <a:rPr lang="en-US" sz="1600" b="0" dirty="0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ini</a:t>
            </a:r>
            <a:r>
              <a:rPr lang="en-US" sz="1600" b="0" dirty="0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memiliki</a:t>
            </a:r>
            <a:r>
              <a:rPr lang="en-US" sz="1600" b="0" dirty="0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beberapa</a:t>
            </a:r>
            <a:r>
              <a:rPr lang="en-US" sz="1600" b="0" dirty="0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pilihan</a:t>
            </a:r>
            <a:r>
              <a:rPr lang="en-US" sz="1600" b="0" dirty="0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untuk</a:t>
            </a:r>
            <a:r>
              <a:rPr lang="en-US" sz="1600" b="0" dirty="0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memilih</a:t>
            </a:r>
            <a:r>
              <a:rPr lang="en-US" sz="1600" b="0" dirty="0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 model, </a:t>
            </a:r>
            <a:r>
              <a:rPr lang="en-US" sz="1600" b="0" dirty="0" err="1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setelah</a:t>
            </a:r>
            <a:r>
              <a:rPr lang="en-US" sz="1600" b="0" dirty="0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mengukur</a:t>
            </a:r>
            <a:r>
              <a:rPr lang="en-US" sz="1600" b="0" dirty="0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tingkat</a:t>
            </a:r>
            <a:r>
              <a:rPr lang="en-US" sz="1600" b="0" dirty="0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akurasi</a:t>
            </a:r>
            <a:r>
              <a:rPr lang="en-US" sz="1600" b="0" dirty="0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 di </a:t>
            </a:r>
            <a:r>
              <a:rPr lang="en-US" sz="1600" b="0" dirty="0" err="1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setiap</a:t>
            </a:r>
            <a:r>
              <a:rPr lang="en-US" sz="1600" b="0" dirty="0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 model </a:t>
            </a:r>
            <a:r>
              <a:rPr lang="en-US" sz="1600" b="0" dirty="0" err="1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maka</a:t>
            </a:r>
            <a:r>
              <a:rPr lang="en-US" sz="1600" b="0" dirty="0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 model ridge </a:t>
            </a:r>
            <a:r>
              <a:rPr lang="en-US" sz="1600" b="0" dirty="0" err="1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terpilih</a:t>
            </a:r>
            <a:r>
              <a:rPr lang="en-US" sz="1600" b="0" dirty="0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karena</a:t>
            </a:r>
            <a:r>
              <a:rPr lang="en-US" sz="1600" b="0" dirty="0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memiliki</a:t>
            </a:r>
            <a:r>
              <a:rPr lang="en-US" sz="1600" b="0" dirty="0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nilai</a:t>
            </a:r>
            <a:r>
              <a:rPr lang="en-US" sz="1600" b="0" dirty="0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akurasi</a:t>
            </a:r>
            <a:r>
              <a:rPr lang="en-US" sz="1600" b="0" dirty="0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tertinggi</a:t>
            </a:r>
            <a:r>
              <a:rPr lang="en-US" sz="1600" b="0" dirty="0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yaitu</a:t>
            </a:r>
            <a:r>
              <a:rPr lang="en-US" sz="1600" b="0" dirty="0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sebesar</a:t>
            </a:r>
            <a:r>
              <a:rPr lang="en-US" sz="1600" b="0" dirty="0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 0.18</a:t>
            </a:r>
          </a:p>
          <a:p>
            <a:r>
              <a:rPr lang="en-US" sz="1600" b="0" dirty="0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4. Pada </a:t>
            </a:r>
            <a:r>
              <a:rPr lang="en-US" sz="1600" b="0" dirty="0" err="1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penelitian</a:t>
            </a:r>
            <a:r>
              <a:rPr lang="en-US" sz="1600" b="0" dirty="0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ini</a:t>
            </a:r>
            <a:r>
              <a:rPr lang="en-US" sz="1600" b="0" dirty="0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 model </a:t>
            </a:r>
            <a:r>
              <a:rPr lang="en-US" sz="1600" b="0" dirty="0" err="1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dengan</a:t>
            </a:r>
            <a:r>
              <a:rPr lang="en-US" sz="1600" b="0" dirty="0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 parameter baseline </a:t>
            </a:r>
            <a:r>
              <a:rPr lang="en-US" sz="1600" b="0" dirty="0" err="1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dinilai</a:t>
            </a:r>
            <a:r>
              <a:rPr lang="en-US" sz="1600" b="0" dirty="0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 good fit </a:t>
            </a:r>
            <a:r>
              <a:rPr lang="en-US" sz="1600" b="0" dirty="0" err="1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karena</a:t>
            </a:r>
            <a:r>
              <a:rPr lang="en-US" sz="1600" b="0" dirty="0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saat</a:t>
            </a:r>
            <a:r>
              <a:rPr lang="en-US" sz="1600" b="0" dirty="0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 proses </a:t>
            </a:r>
            <a:r>
              <a:rPr lang="en-US" sz="1600" b="0" dirty="0" err="1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trainiing</a:t>
            </a:r>
            <a:r>
              <a:rPr lang="en-US" sz="1600" b="0" dirty="0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memiliki</a:t>
            </a:r>
            <a:r>
              <a:rPr lang="en-US" sz="1600" b="0" dirty="0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 MAE </a:t>
            </a:r>
            <a:r>
              <a:rPr lang="en-US" sz="1600" b="0" dirty="0" err="1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sebesar</a:t>
            </a:r>
            <a:r>
              <a:rPr lang="en-US" sz="1600" b="0" dirty="0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 0.14 dan </a:t>
            </a:r>
            <a:r>
              <a:rPr lang="en-US" sz="1600" b="0" dirty="0" err="1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saat</a:t>
            </a:r>
            <a:r>
              <a:rPr lang="en-US" sz="1600" b="0" dirty="0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 model </a:t>
            </a:r>
            <a:r>
              <a:rPr lang="en-US" sz="1600" b="0" dirty="0" err="1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melakukan</a:t>
            </a:r>
            <a:r>
              <a:rPr lang="en-US" sz="1600" b="0" dirty="0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 test </a:t>
            </a:r>
            <a:r>
              <a:rPr lang="en-US" sz="1600" b="0" dirty="0" err="1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memiliki</a:t>
            </a:r>
            <a:r>
              <a:rPr lang="en-US" sz="1600" b="0" dirty="0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 MAE </a:t>
            </a:r>
            <a:r>
              <a:rPr lang="en-US" sz="1600" b="0" dirty="0" err="1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sebesar</a:t>
            </a:r>
            <a:r>
              <a:rPr lang="en-US" sz="1600" b="0" dirty="0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 0.17 </a:t>
            </a:r>
            <a:r>
              <a:rPr lang="en-US" sz="1600" b="0" dirty="0" err="1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dimana</a:t>
            </a:r>
            <a:r>
              <a:rPr lang="en-US" sz="1600" b="0" dirty="0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hanya</a:t>
            </a:r>
            <a:r>
              <a:rPr lang="en-US" sz="1600" b="0" dirty="0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selisih</a:t>
            </a:r>
            <a:r>
              <a:rPr lang="en-US" sz="1600" b="0" dirty="0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 0.03 yang </a:t>
            </a:r>
            <a:r>
              <a:rPr lang="en-US" sz="1600" b="0" dirty="0" err="1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tidak</a:t>
            </a:r>
            <a:r>
              <a:rPr lang="en-US" sz="1600" b="0" dirty="0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terlalu</a:t>
            </a:r>
            <a:r>
              <a:rPr lang="en-US" sz="1600" b="0" dirty="0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signifikan</a:t>
            </a:r>
            <a:r>
              <a:rPr lang="en-US" sz="1600" b="0" dirty="0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. </a:t>
            </a:r>
            <a:r>
              <a:rPr lang="en-US" sz="1600" b="0" dirty="0" err="1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Saat</a:t>
            </a:r>
            <a:r>
              <a:rPr lang="en-US" sz="1600" b="0" dirty="0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 model </a:t>
            </a:r>
            <a:r>
              <a:rPr lang="en-US" sz="1600" b="0" dirty="0" err="1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diberikan</a:t>
            </a:r>
            <a:r>
              <a:rPr lang="en-US" sz="1600" b="0" dirty="0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 hyperparameter tuning </a:t>
            </a:r>
            <a:r>
              <a:rPr lang="en-US" sz="1600" b="0" dirty="0" err="1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diperoleh</a:t>
            </a:r>
            <a:r>
              <a:rPr lang="en-US" sz="1600" b="0" dirty="0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hasil</a:t>
            </a:r>
            <a:r>
              <a:rPr lang="en-US" sz="1600" b="0" dirty="0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 train dan test </a:t>
            </a:r>
            <a:r>
              <a:rPr lang="en-US" sz="1600" b="0" dirty="0" err="1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sama</a:t>
            </a:r>
            <a:r>
              <a:rPr lang="en-US" sz="1600" b="0" dirty="0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seperti</a:t>
            </a:r>
            <a:r>
              <a:rPr lang="en-US" sz="1600" b="0" dirty="0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 model parameter baseline.</a:t>
            </a:r>
          </a:p>
          <a:p>
            <a:r>
              <a:rPr lang="en-US" sz="1600" b="0" dirty="0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5</a:t>
            </a:r>
            <a:r>
              <a:rPr lang="en-US" sz="1600" dirty="0">
                <a:solidFill>
                  <a:schemeClr val="tx1"/>
                </a:solidFill>
                <a:highlight>
                  <a:srgbClr val="C0C0C0"/>
                </a:highlight>
                <a:latin typeface="Consolas" panose="020B0609020204030204" pitchFamily="49" charset="0"/>
              </a:rPr>
              <a:t>. </a:t>
            </a:r>
            <a:r>
              <a:rPr lang="en-US" sz="1600" b="0" dirty="0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Pada </a:t>
            </a:r>
            <a:r>
              <a:rPr lang="en-US" sz="1600" b="0" dirty="0" err="1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penelitian</a:t>
            </a:r>
            <a:r>
              <a:rPr lang="en-US" sz="1600" b="0" dirty="0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ini</a:t>
            </a:r>
            <a:r>
              <a:rPr lang="en-US" sz="1600" b="0" dirty="0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 MAE pada proses test </a:t>
            </a:r>
            <a:r>
              <a:rPr lang="en-US" sz="1600" b="0" dirty="0" err="1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sebesar</a:t>
            </a:r>
            <a:r>
              <a:rPr lang="en-US" sz="1600" b="0" dirty="0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 0.17 </a:t>
            </a:r>
            <a:r>
              <a:rPr lang="en-US" sz="1600" b="0" dirty="0" err="1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itu</a:t>
            </a:r>
            <a:r>
              <a:rPr lang="en-US" sz="1600" b="0" dirty="0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berarti</a:t>
            </a:r>
            <a:r>
              <a:rPr lang="en-US" sz="1600" b="0" dirty="0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antara</a:t>
            </a:r>
            <a:r>
              <a:rPr lang="en-US" sz="1600" b="0" dirty="0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nilai</a:t>
            </a:r>
            <a:r>
              <a:rPr lang="en-US" sz="1600" b="0" dirty="0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 actual </a:t>
            </a:r>
            <a:r>
              <a:rPr lang="en-US" sz="1600" b="0" dirty="0" err="1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dengan</a:t>
            </a:r>
            <a:r>
              <a:rPr lang="en-US" sz="1600" b="0" dirty="0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nilai</a:t>
            </a:r>
            <a:r>
              <a:rPr lang="en-US" sz="1600" b="0" dirty="0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prediksi</a:t>
            </a:r>
            <a:r>
              <a:rPr lang="en-US" sz="1600" b="0" dirty="0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memiliki</a:t>
            </a:r>
            <a:r>
              <a:rPr lang="en-US" sz="1600" b="0" dirty="0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potensi</a:t>
            </a:r>
            <a:r>
              <a:rPr lang="en-US" sz="1600" b="0" dirty="0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atau</a:t>
            </a:r>
            <a:r>
              <a:rPr lang="en-US" sz="1600" dirty="0">
                <a:solidFill>
                  <a:schemeClr val="tx1"/>
                </a:solidFill>
                <a:highlight>
                  <a:srgbClr val="C0C0C0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highlight>
                  <a:srgbClr val="C0C0C0"/>
                </a:highlight>
                <a:latin typeface="Consolas" panose="020B0609020204030204" pitchFamily="49" charset="0"/>
              </a:rPr>
              <a:t>toleransi</a:t>
            </a:r>
            <a:r>
              <a:rPr lang="en-US" sz="1600" dirty="0">
                <a:solidFill>
                  <a:schemeClr val="tx1"/>
                </a:solidFill>
                <a:highlight>
                  <a:srgbClr val="C0C0C0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highlight>
                  <a:srgbClr val="C0C0C0"/>
                </a:highlight>
                <a:latin typeface="Consolas" panose="020B0609020204030204" pitchFamily="49" charset="0"/>
              </a:rPr>
              <a:t>sebesar</a:t>
            </a:r>
            <a:r>
              <a:rPr lang="en-US" sz="1600" dirty="0">
                <a:solidFill>
                  <a:schemeClr val="tx1"/>
                </a:solidFill>
                <a:highlight>
                  <a:srgbClr val="C0C0C0"/>
                </a:highlight>
                <a:latin typeface="Consolas" panose="020B0609020204030204" pitchFamily="49" charset="0"/>
              </a:rPr>
              <a:t> 0.17. Nilai </a:t>
            </a:r>
            <a:r>
              <a:rPr lang="en-US" sz="1600" dirty="0" err="1">
                <a:solidFill>
                  <a:schemeClr val="tx1"/>
                </a:solidFill>
                <a:highlight>
                  <a:srgbClr val="C0C0C0"/>
                </a:highlight>
                <a:latin typeface="Consolas" panose="020B0609020204030204" pitchFamily="49" charset="0"/>
              </a:rPr>
              <a:t>tersebut</a:t>
            </a:r>
            <a:r>
              <a:rPr lang="en-US" sz="1600" dirty="0">
                <a:solidFill>
                  <a:schemeClr val="tx1"/>
                </a:solidFill>
                <a:highlight>
                  <a:srgbClr val="C0C0C0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highlight>
                  <a:srgbClr val="C0C0C0"/>
                </a:highlight>
                <a:latin typeface="Consolas" panose="020B0609020204030204" pitchFamily="49" charset="0"/>
              </a:rPr>
              <a:t>dinilai</a:t>
            </a:r>
            <a:r>
              <a:rPr lang="en-US" sz="1600" dirty="0">
                <a:solidFill>
                  <a:schemeClr val="tx1"/>
                </a:solidFill>
                <a:highlight>
                  <a:srgbClr val="C0C0C0"/>
                </a:highlight>
                <a:latin typeface="Consolas" panose="020B0609020204030204" pitchFamily="49" charset="0"/>
              </a:rPr>
              <a:t> sangat </a:t>
            </a:r>
            <a:r>
              <a:rPr lang="en-US" sz="1600" dirty="0" err="1">
                <a:solidFill>
                  <a:schemeClr val="tx1"/>
                </a:solidFill>
                <a:highlight>
                  <a:srgbClr val="C0C0C0"/>
                </a:highlight>
                <a:latin typeface="Consolas" panose="020B0609020204030204" pitchFamily="49" charset="0"/>
              </a:rPr>
              <a:t>kecil</a:t>
            </a:r>
            <a:r>
              <a:rPr lang="en-US" sz="1600" dirty="0">
                <a:solidFill>
                  <a:schemeClr val="tx1"/>
                </a:solidFill>
                <a:highlight>
                  <a:srgbClr val="C0C0C0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highlight>
                  <a:srgbClr val="C0C0C0"/>
                </a:highlight>
                <a:latin typeface="Consolas" panose="020B0609020204030204" pitchFamily="49" charset="0"/>
              </a:rPr>
              <a:t>karena</a:t>
            </a:r>
            <a:r>
              <a:rPr lang="en-US" sz="1600" dirty="0">
                <a:solidFill>
                  <a:schemeClr val="tx1"/>
                </a:solidFill>
                <a:highlight>
                  <a:srgbClr val="C0C0C0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highlight>
                  <a:srgbClr val="C0C0C0"/>
                </a:highlight>
                <a:latin typeface="Consolas" panose="020B0609020204030204" pitchFamily="49" charset="0"/>
              </a:rPr>
              <a:t>mendekati</a:t>
            </a:r>
            <a:r>
              <a:rPr lang="en-US" sz="1600" dirty="0">
                <a:solidFill>
                  <a:schemeClr val="tx1"/>
                </a:solidFill>
                <a:highlight>
                  <a:srgbClr val="C0C0C0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highlight>
                  <a:srgbClr val="C0C0C0"/>
                </a:highlight>
                <a:latin typeface="Consolas" panose="020B0609020204030204" pitchFamily="49" charset="0"/>
              </a:rPr>
              <a:t>nilai</a:t>
            </a:r>
            <a:r>
              <a:rPr lang="en-US" sz="1600" dirty="0">
                <a:solidFill>
                  <a:schemeClr val="tx1"/>
                </a:solidFill>
                <a:highlight>
                  <a:srgbClr val="C0C0C0"/>
                </a:highlight>
                <a:latin typeface="Consolas" panose="020B0609020204030204" pitchFamily="49" charset="0"/>
              </a:rPr>
              <a:t> 0.</a:t>
            </a:r>
            <a:r>
              <a:rPr lang="en-US" sz="1600" b="0" dirty="0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 </a:t>
            </a:r>
          </a:p>
          <a:p>
            <a:r>
              <a:rPr lang="en-US" sz="1600" b="0" dirty="0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6. </a:t>
            </a:r>
            <a:r>
              <a:rPr lang="en-US" sz="1600" b="0" dirty="0" err="1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Saat</a:t>
            </a:r>
            <a:r>
              <a:rPr lang="en-US" sz="1600" b="0" dirty="0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 Model </a:t>
            </a:r>
            <a:r>
              <a:rPr lang="en-US" sz="1600" b="0" dirty="0" err="1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dimasukan</a:t>
            </a:r>
            <a:r>
              <a:rPr lang="en-US" sz="1600" b="0" dirty="0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dengan</a:t>
            </a:r>
            <a:r>
              <a:rPr lang="en-US" sz="1600" b="0" dirty="0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 data inference </a:t>
            </a:r>
            <a:r>
              <a:rPr lang="en-US" sz="1600" b="0" dirty="0" err="1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maka</a:t>
            </a:r>
            <a:r>
              <a:rPr lang="en-US" sz="1600" b="0" dirty="0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hasil</a:t>
            </a:r>
            <a:r>
              <a:rPr lang="en-US" sz="1600" b="0" dirty="0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prediksi</a:t>
            </a:r>
            <a:r>
              <a:rPr lang="en-US" sz="1600" b="0" dirty="0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nilai</a:t>
            </a:r>
            <a:r>
              <a:rPr lang="en-US" sz="1600" b="0" dirty="0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targetnya</a:t>
            </a:r>
            <a:r>
              <a:rPr lang="en-US" sz="1600" b="0" dirty="0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adalah</a:t>
            </a:r>
            <a:r>
              <a:rPr lang="en-US" sz="1600" b="0" dirty="0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 4.83 </a:t>
            </a:r>
            <a:r>
              <a:rPr lang="en-US" sz="1600" b="0" dirty="0" err="1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sedangkan</a:t>
            </a:r>
            <a:r>
              <a:rPr lang="en-US" sz="1600" b="0" dirty="0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nilai</a:t>
            </a:r>
            <a:r>
              <a:rPr lang="en-US" sz="1600" b="0" dirty="0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aktual</a:t>
            </a:r>
            <a:r>
              <a:rPr lang="en-US" sz="1600" b="0" dirty="0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targetnya</a:t>
            </a:r>
            <a:r>
              <a:rPr lang="en-US" sz="1600" b="0" dirty="0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sebesar</a:t>
            </a:r>
            <a:r>
              <a:rPr lang="en-US" sz="1600" b="0" dirty="0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 4.89. </a:t>
            </a:r>
            <a:r>
              <a:rPr lang="en-US" sz="1600" b="0" dirty="0" err="1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Selisih</a:t>
            </a:r>
            <a:r>
              <a:rPr lang="en-US" sz="1600" b="0" dirty="0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antara</a:t>
            </a:r>
            <a:r>
              <a:rPr lang="en-US" sz="1600" b="0" dirty="0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nilai</a:t>
            </a:r>
            <a:r>
              <a:rPr lang="en-US" sz="1600" b="0" dirty="0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aktual</a:t>
            </a:r>
            <a:r>
              <a:rPr lang="en-US" sz="1600" b="0" dirty="0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dengan</a:t>
            </a:r>
            <a:r>
              <a:rPr lang="en-US" sz="1600" b="0" dirty="0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nilai</a:t>
            </a:r>
            <a:r>
              <a:rPr lang="en-US" sz="1600" b="0" dirty="0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prediksi</a:t>
            </a:r>
            <a:r>
              <a:rPr lang="en-US" sz="1600" b="0" dirty="0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hanya</a:t>
            </a:r>
            <a:r>
              <a:rPr lang="en-US" sz="1600" b="0" dirty="0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 0.06 yang </a:t>
            </a:r>
            <a:r>
              <a:rPr lang="en-US" sz="1600" b="0" dirty="0" err="1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dinilai</a:t>
            </a:r>
            <a:r>
              <a:rPr lang="en-US" sz="1600" b="0" dirty="0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 sangat </a:t>
            </a:r>
            <a:r>
              <a:rPr lang="en-US" sz="1600" b="0" dirty="0" err="1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kecil</a:t>
            </a:r>
            <a:r>
              <a:rPr lang="en-US" sz="1600" b="0" dirty="0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 dan </a:t>
            </a:r>
            <a:r>
              <a:rPr lang="en-US" sz="1600" b="0" dirty="0" err="1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tidak</a:t>
            </a:r>
            <a:r>
              <a:rPr lang="en-US" sz="1600" b="0" dirty="0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signifikan</a:t>
            </a:r>
            <a:r>
              <a:rPr lang="en-US" sz="1600" b="0" dirty="0"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.</a:t>
            </a:r>
          </a:p>
          <a:p>
            <a:endParaRPr lang="en-US" sz="1600" dirty="0">
              <a:solidFill>
                <a:schemeClr val="tx1"/>
              </a:solidFill>
              <a:highlight>
                <a:srgbClr val="C0C0C0"/>
              </a:highlight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FB17A46-590C-6857-89A7-0722160A8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KESIMPULAN</a:t>
            </a:r>
          </a:p>
        </p:txBody>
      </p:sp>
    </p:spTree>
    <p:extLst>
      <p:ext uri="{BB962C8B-B14F-4D97-AF65-F5344CB8AC3E}">
        <p14:creationId xmlns:p14="http://schemas.microsoft.com/office/powerpoint/2010/main" val="21108925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4">
      <a:dk1>
        <a:sysClr val="windowText" lastClr="000000"/>
      </a:dk1>
      <a:lt1>
        <a:sysClr val="window" lastClr="FFFFFF"/>
      </a:lt1>
      <a:dk2>
        <a:srgbClr val="64AC00"/>
      </a:dk2>
      <a:lt2>
        <a:srgbClr val="CBFF00"/>
      </a:lt2>
      <a:accent1>
        <a:srgbClr val="002E62"/>
      </a:accent1>
      <a:accent2>
        <a:srgbClr val="004CB9"/>
      </a:accent2>
      <a:accent3>
        <a:srgbClr val="005500"/>
      </a:accent3>
      <a:accent4>
        <a:srgbClr val="16B3DC"/>
      </a:accent4>
      <a:accent5>
        <a:srgbClr val="F9DC5C"/>
      </a:accent5>
      <a:accent6>
        <a:srgbClr val="EF626C"/>
      </a:accent6>
      <a:hlink>
        <a:srgbClr val="FFFFFF"/>
      </a:hlink>
      <a:folHlink>
        <a:srgbClr val="FFFFFF"/>
      </a:folHlink>
    </a:clrScheme>
    <a:fontScheme name="Custom 21">
      <a:majorFont>
        <a:latin typeface="Gill Sans MT"/>
        <a:ea typeface=""/>
        <a:cs typeface=""/>
      </a:majorFont>
      <a:minorFont>
        <a:latin typeface="Franklin Gothic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 w="12700" cap="flat">
          <a:noFill/>
          <a:prstDash val="solid"/>
          <a:miter/>
        </a:ln>
      </a:spPr>
      <a:bodyPr rtlCol="0" anchor="ctr"/>
      <a:lstStyle>
        <a:defPPr algn="l">
          <a:defRPr dirty="0"/>
        </a:defPPr>
      </a:lstStyle>
    </a:spDef>
  </a:objectDefaults>
  <a:extraClrSchemeLst/>
  <a:extLst>
    <a:ext uri="{05A4C25C-085E-4340-85A3-A5531E510DB2}">
      <thm15:themeFamily xmlns:thm15="http://schemas.microsoft.com/office/thememl/2012/main" name="TF22977542_Outdoors presentation_RVA_v4.potx" id="{6CD96AFB-7D75-48FF-A856-C8B82BF3C12B}" vid="{1E6ACFD4-3AE6-4944-B76B-DA44E915EC7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26A71AF-4CF2-4B95-BFB6-5C27500258C6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0F60B100-7079-4DE7-AF7C-20BFB1D62C4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935B1F0-3442-4957-9701-25816EFDB64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Outdoors presentation</Template>
  <TotalTime>328</TotalTime>
  <Words>531</Words>
  <Application>Microsoft Office PowerPoint</Application>
  <PresentationFormat>Widescreen</PresentationFormat>
  <Paragraphs>112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-apple-system</vt:lpstr>
      <vt:lpstr>Arial</vt:lpstr>
      <vt:lpstr>Calibri</vt:lpstr>
      <vt:lpstr>Consolas</vt:lpstr>
      <vt:lpstr>Franklin Gothic Book</vt:lpstr>
      <vt:lpstr>Gill Sans MT</vt:lpstr>
      <vt:lpstr>Office Theme</vt:lpstr>
      <vt:lpstr>Talent_Fair_Sample_Challenge</vt:lpstr>
      <vt:lpstr>Aria Project</vt:lpstr>
      <vt:lpstr>DATASET</vt:lpstr>
      <vt:lpstr>PowerPoint Presentation</vt:lpstr>
      <vt:lpstr>PEMILIHAN MODEL </vt:lpstr>
      <vt:lpstr>MODEL EVALUASI</vt:lpstr>
      <vt:lpstr>MODEL INFERENCE</vt:lpstr>
      <vt:lpstr>Improvement</vt:lpstr>
      <vt:lpstr>KESIMPULAN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Talent_Fair_Sample_Challenge</dc:title>
  <dc:creator>Fachmi Maskim</dc:creator>
  <cp:lastModifiedBy>Fachmi Maskim</cp:lastModifiedBy>
  <cp:revision>4</cp:revision>
  <dcterms:created xsi:type="dcterms:W3CDTF">2023-02-19T13:21:31Z</dcterms:created>
  <dcterms:modified xsi:type="dcterms:W3CDTF">2023-02-19T18:50:15Z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